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A8B511-5140-4982-ABC2-38CEB28DB7D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1E09572-F84D-4FA6-B240-66EA8D55EF3E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Экспериментальные измерения</a:t>
          </a:r>
          <a:endParaRPr lang="en-US" dirty="0"/>
        </a:p>
      </dgm:t>
    </dgm:pt>
    <dgm:pt modelId="{4FB4D833-F47D-44F8-8726-0926E758026F}" type="parTrans" cxnId="{710BE520-7DEA-44D1-8948-25257FAEA523}">
      <dgm:prSet/>
      <dgm:spPr/>
      <dgm:t>
        <a:bodyPr/>
        <a:lstStyle/>
        <a:p>
          <a:endParaRPr lang="en-US"/>
        </a:p>
      </dgm:t>
    </dgm:pt>
    <dgm:pt modelId="{4C7F75DB-EFD4-4A1C-9EA0-2A173731226D}" type="sibTrans" cxnId="{710BE520-7DEA-44D1-8948-25257FAEA523}">
      <dgm:prSet/>
      <dgm:spPr/>
      <dgm:t>
        <a:bodyPr/>
        <a:lstStyle/>
        <a:p>
          <a:endParaRPr lang="en-US"/>
        </a:p>
      </dgm:t>
    </dgm:pt>
    <dgm:pt modelId="{7A19AD68-E3EB-4CED-8FF7-7298DE284499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Использование программ инженерного анализа</a:t>
          </a:r>
          <a:endParaRPr lang="en-US" dirty="0"/>
        </a:p>
      </dgm:t>
    </dgm:pt>
    <dgm:pt modelId="{92209950-312B-4D90-BD15-429018DEE2AB}" type="parTrans" cxnId="{E1F05371-A75B-40DA-83FE-33B18A8AEDDD}">
      <dgm:prSet/>
      <dgm:spPr/>
      <dgm:t>
        <a:bodyPr/>
        <a:lstStyle/>
        <a:p>
          <a:endParaRPr lang="en-US"/>
        </a:p>
      </dgm:t>
    </dgm:pt>
    <dgm:pt modelId="{444019B9-64C5-4CD1-8A52-3247E07FA4F4}" type="sibTrans" cxnId="{E1F05371-A75B-40DA-83FE-33B18A8AEDDD}">
      <dgm:prSet/>
      <dgm:spPr/>
      <dgm:t>
        <a:bodyPr/>
        <a:lstStyle/>
        <a:p>
          <a:endParaRPr lang="en-US"/>
        </a:p>
      </dgm:t>
    </dgm:pt>
    <dgm:pt modelId="{5DFA719C-42AD-41C2-81B2-7BE4B8DC3CEB}" type="pres">
      <dgm:prSet presAssocID="{BCA8B511-5140-4982-ABC2-38CEB28DB7DE}" presName="root" presStyleCnt="0">
        <dgm:presLayoutVars>
          <dgm:dir/>
          <dgm:resizeHandles val="exact"/>
        </dgm:presLayoutVars>
      </dgm:prSet>
      <dgm:spPr/>
    </dgm:pt>
    <dgm:pt modelId="{5988002F-7627-4287-B4D3-B580506E1511}" type="pres">
      <dgm:prSet presAssocID="{21E09572-F84D-4FA6-B240-66EA8D55EF3E}" presName="compNode" presStyleCnt="0"/>
      <dgm:spPr/>
    </dgm:pt>
    <dgm:pt modelId="{A1B3D0F6-D343-4693-AE6B-FCC4C0168AE8}" type="pres">
      <dgm:prSet presAssocID="{21E09572-F84D-4FA6-B240-66EA8D55EF3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Линейка"/>
        </a:ext>
      </dgm:extLst>
    </dgm:pt>
    <dgm:pt modelId="{414FCD7C-BFDC-4C3E-881A-A6F6A1CCA179}" type="pres">
      <dgm:prSet presAssocID="{21E09572-F84D-4FA6-B240-66EA8D55EF3E}" presName="spaceRect" presStyleCnt="0"/>
      <dgm:spPr/>
    </dgm:pt>
    <dgm:pt modelId="{5B900306-3477-4EDE-9AD9-5B63A10B9EA6}" type="pres">
      <dgm:prSet presAssocID="{21E09572-F84D-4FA6-B240-66EA8D55EF3E}" presName="textRect" presStyleLbl="revTx" presStyleIdx="0" presStyleCnt="2" custLinFactNeighborX="1882" custLinFactNeighborY="-53622">
        <dgm:presLayoutVars>
          <dgm:chMax val="1"/>
          <dgm:chPref val="1"/>
        </dgm:presLayoutVars>
      </dgm:prSet>
      <dgm:spPr/>
    </dgm:pt>
    <dgm:pt modelId="{621C3D9B-28CA-4446-B055-5F74AB71A7A8}" type="pres">
      <dgm:prSet presAssocID="{4C7F75DB-EFD4-4A1C-9EA0-2A173731226D}" presName="sibTrans" presStyleCnt="0"/>
      <dgm:spPr/>
    </dgm:pt>
    <dgm:pt modelId="{5BD6C49F-7BCE-4BD9-BDAF-C9384289AD52}" type="pres">
      <dgm:prSet presAssocID="{7A19AD68-E3EB-4CED-8FF7-7298DE284499}" presName="compNode" presStyleCnt="0"/>
      <dgm:spPr/>
    </dgm:pt>
    <dgm:pt modelId="{8AF27119-6ACD-4A06-AB92-5CC4DB49F164}" type="pres">
      <dgm:prSet presAssocID="{7A19AD68-E3EB-4CED-8FF7-7298DE284499}" presName="iconRect" presStyleLbl="node1" presStyleIdx="1" presStyleCnt="2" custLinFactNeighborY="-1448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0E449E71-ECBC-4377-BE4E-90479146EE85}" type="pres">
      <dgm:prSet presAssocID="{7A19AD68-E3EB-4CED-8FF7-7298DE284499}" presName="spaceRect" presStyleCnt="0"/>
      <dgm:spPr/>
    </dgm:pt>
    <dgm:pt modelId="{8D103AD8-2F0C-4D49-9E6C-14B3149233A7}" type="pres">
      <dgm:prSet presAssocID="{7A19AD68-E3EB-4CED-8FF7-7298DE284499}" presName="textRect" presStyleLbl="revTx" presStyleIdx="1" presStyleCnt="2" custLinFactNeighborX="3763" custLinFactNeighborY="-77611">
        <dgm:presLayoutVars>
          <dgm:chMax val="1"/>
          <dgm:chPref val="1"/>
        </dgm:presLayoutVars>
      </dgm:prSet>
      <dgm:spPr/>
    </dgm:pt>
  </dgm:ptLst>
  <dgm:cxnLst>
    <dgm:cxn modelId="{F70DBE06-24A0-4312-8A80-16CED883BD8D}" type="presOf" srcId="{BCA8B511-5140-4982-ABC2-38CEB28DB7DE}" destId="{5DFA719C-42AD-41C2-81B2-7BE4B8DC3CEB}" srcOrd="0" destOrd="0" presId="urn:microsoft.com/office/officeart/2018/2/layout/IconLabelList"/>
    <dgm:cxn modelId="{710BE520-7DEA-44D1-8948-25257FAEA523}" srcId="{BCA8B511-5140-4982-ABC2-38CEB28DB7DE}" destId="{21E09572-F84D-4FA6-B240-66EA8D55EF3E}" srcOrd="0" destOrd="0" parTransId="{4FB4D833-F47D-44F8-8726-0926E758026F}" sibTransId="{4C7F75DB-EFD4-4A1C-9EA0-2A173731226D}"/>
    <dgm:cxn modelId="{B8FB3F62-A8E8-43A5-BC42-FFA9460315FC}" type="presOf" srcId="{7A19AD68-E3EB-4CED-8FF7-7298DE284499}" destId="{8D103AD8-2F0C-4D49-9E6C-14B3149233A7}" srcOrd="0" destOrd="0" presId="urn:microsoft.com/office/officeart/2018/2/layout/IconLabelList"/>
    <dgm:cxn modelId="{E1F05371-A75B-40DA-83FE-33B18A8AEDDD}" srcId="{BCA8B511-5140-4982-ABC2-38CEB28DB7DE}" destId="{7A19AD68-E3EB-4CED-8FF7-7298DE284499}" srcOrd="1" destOrd="0" parTransId="{92209950-312B-4D90-BD15-429018DEE2AB}" sibTransId="{444019B9-64C5-4CD1-8A52-3247E07FA4F4}"/>
    <dgm:cxn modelId="{6EF22B88-C6F3-494C-AB3C-9BEBAFC6B94F}" type="presOf" srcId="{21E09572-F84D-4FA6-B240-66EA8D55EF3E}" destId="{5B900306-3477-4EDE-9AD9-5B63A10B9EA6}" srcOrd="0" destOrd="0" presId="urn:microsoft.com/office/officeart/2018/2/layout/IconLabelList"/>
    <dgm:cxn modelId="{10D91869-34C9-4D9B-9B67-0BC84095B47C}" type="presParOf" srcId="{5DFA719C-42AD-41C2-81B2-7BE4B8DC3CEB}" destId="{5988002F-7627-4287-B4D3-B580506E1511}" srcOrd="0" destOrd="0" presId="urn:microsoft.com/office/officeart/2018/2/layout/IconLabelList"/>
    <dgm:cxn modelId="{ACBD965D-2A54-47BC-9415-4533DF28B89C}" type="presParOf" srcId="{5988002F-7627-4287-B4D3-B580506E1511}" destId="{A1B3D0F6-D343-4693-AE6B-FCC4C0168AE8}" srcOrd="0" destOrd="0" presId="urn:microsoft.com/office/officeart/2018/2/layout/IconLabelList"/>
    <dgm:cxn modelId="{825EC308-98B0-41B3-9D69-0436BFE8BF6D}" type="presParOf" srcId="{5988002F-7627-4287-B4D3-B580506E1511}" destId="{414FCD7C-BFDC-4C3E-881A-A6F6A1CCA179}" srcOrd="1" destOrd="0" presId="urn:microsoft.com/office/officeart/2018/2/layout/IconLabelList"/>
    <dgm:cxn modelId="{0A4E0882-1B0E-4FD7-8790-CE2FE2F89770}" type="presParOf" srcId="{5988002F-7627-4287-B4D3-B580506E1511}" destId="{5B900306-3477-4EDE-9AD9-5B63A10B9EA6}" srcOrd="2" destOrd="0" presId="urn:microsoft.com/office/officeart/2018/2/layout/IconLabelList"/>
    <dgm:cxn modelId="{7308F3DB-8164-4191-9D05-60847996762D}" type="presParOf" srcId="{5DFA719C-42AD-41C2-81B2-7BE4B8DC3CEB}" destId="{621C3D9B-28CA-4446-B055-5F74AB71A7A8}" srcOrd="1" destOrd="0" presId="urn:microsoft.com/office/officeart/2018/2/layout/IconLabelList"/>
    <dgm:cxn modelId="{F9820C51-0752-42C1-A2C7-60EF1D488864}" type="presParOf" srcId="{5DFA719C-42AD-41C2-81B2-7BE4B8DC3CEB}" destId="{5BD6C49F-7BCE-4BD9-BDAF-C9384289AD52}" srcOrd="2" destOrd="0" presId="urn:microsoft.com/office/officeart/2018/2/layout/IconLabelList"/>
    <dgm:cxn modelId="{1006D6BD-79EB-4378-A8C0-2035CDA7A852}" type="presParOf" srcId="{5BD6C49F-7BCE-4BD9-BDAF-C9384289AD52}" destId="{8AF27119-6ACD-4A06-AB92-5CC4DB49F164}" srcOrd="0" destOrd="0" presId="urn:microsoft.com/office/officeart/2018/2/layout/IconLabelList"/>
    <dgm:cxn modelId="{FAEBB3DE-D23D-44F7-84E1-7022B64BD413}" type="presParOf" srcId="{5BD6C49F-7BCE-4BD9-BDAF-C9384289AD52}" destId="{0E449E71-ECBC-4377-BE4E-90479146EE85}" srcOrd="1" destOrd="0" presId="urn:microsoft.com/office/officeart/2018/2/layout/IconLabelList"/>
    <dgm:cxn modelId="{0926074F-02BE-4D68-9B92-B1E322B0847A}" type="presParOf" srcId="{5BD6C49F-7BCE-4BD9-BDAF-C9384289AD52}" destId="{8D103AD8-2F0C-4D49-9E6C-14B3149233A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2D98CF-12F6-447A-8040-1010F35D0C04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5C85848-FD87-4C52-9C7A-CFFEEA579B2D}">
      <dgm:prSet/>
      <dgm:spPr/>
      <dgm:t>
        <a:bodyPr/>
        <a:lstStyle/>
        <a:p>
          <a:r>
            <a:rPr lang="ru-RU" dirty="0"/>
            <a:t>Подобрать наиболее оптимальную и эффективную компоновку технологической системы – непростая задача. Конструктор способен допустить ошибку или сформировать не самый лучший вариант расположения термических источников при проектировании технологической систем.</a:t>
          </a:r>
          <a:endParaRPr lang="en-US" dirty="0"/>
        </a:p>
      </dgm:t>
    </dgm:pt>
    <dgm:pt modelId="{91DACDC9-E4A1-4C04-B096-2A674E25C4FB}" type="parTrans" cxnId="{ABB12179-4CA8-43BF-B828-669DB0F4E0A3}">
      <dgm:prSet/>
      <dgm:spPr/>
      <dgm:t>
        <a:bodyPr/>
        <a:lstStyle/>
        <a:p>
          <a:endParaRPr lang="en-US"/>
        </a:p>
      </dgm:t>
    </dgm:pt>
    <dgm:pt modelId="{3ECBDDB0-04F1-4CFC-AA4A-7326BABE5185}" type="sibTrans" cxnId="{ABB12179-4CA8-43BF-B828-669DB0F4E0A3}">
      <dgm:prSet/>
      <dgm:spPr/>
      <dgm:t>
        <a:bodyPr/>
        <a:lstStyle/>
        <a:p>
          <a:endParaRPr lang="en-US"/>
        </a:p>
      </dgm:t>
    </dgm:pt>
    <dgm:pt modelId="{FA4E2CD7-B2C2-4DC0-A53C-94B9F3A3D778}">
      <dgm:prSet/>
      <dgm:spPr/>
      <dgm:t>
        <a:bodyPr/>
        <a:lstStyle/>
        <a:p>
          <a:r>
            <a:rPr lang="ru-RU"/>
            <a:t>Внедрение искусственного интеллекта позволит исключить ошибки и повысить эффективность метода. </a:t>
          </a:r>
          <a:endParaRPr lang="en-US"/>
        </a:p>
      </dgm:t>
    </dgm:pt>
    <dgm:pt modelId="{F8D58738-64EC-4F03-B50E-7C94F1BD258A}" type="parTrans" cxnId="{A89E6EE3-E669-4F7F-A3CD-32896118FB7E}">
      <dgm:prSet/>
      <dgm:spPr/>
      <dgm:t>
        <a:bodyPr/>
        <a:lstStyle/>
        <a:p>
          <a:endParaRPr lang="en-US"/>
        </a:p>
      </dgm:t>
    </dgm:pt>
    <dgm:pt modelId="{DFF97C9D-B490-4F90-B4C4-699D19D390BB}" type="sibTrans" cxnId="{A89E6EE3-E669-4F7F-A3CD-32896118FB7E}">
      <dgm:prSet/>
      <dgm:spPr/>
      <dgm:t>
        <a:bodyPr/>
        <a:lstStyle/>
        <a:p>
          <a:endParaRPr lang="en-US"/>
        </a:p>
      </dgm:t>
    </dgm:pt>
    <dgm:pt modelId="{2D1DE865-A73D-4BAC-9F03-775499CA2E6F}" type="pres">
      <dgm:prSet presAssocID="{892D98CF-12F6-447A-8040-1010F35D0C04}" presName="Name0" presStyleCnt="0">
        <dgm:presLayoutVars>
          <dgm:dir/>
          <dgm:animLvl val="lvl"/>
          <dgm:resizeHandles val="exact"/>
        </dgm:presLayoutVars>
      </dgm:prSet>
      <dgm:spPr/>
    </dgm:pt>
    <dgm:pt modelId="{F4F08E41-017C-4627-84BD-7D6108EEDB82}" type="pres">
      <dgm:prSet presAssocID="{45C85848-FD87-4C52-9C7A-CFFEEA579B2D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C7DE4B8A-F7BB-4E40-B619-728DFBC45AAF}" type="pres">
      <dgm:prSet presAssocID="{3ECBDDB0-04F1-4CFC-AA4A-7326BABE5185}" presName="parTxOnlySpace" presStyleCnt="0"/>
      <dgm:spPr/>
    </dgm:pt>
    <dgm:pt modelId="{34C27ADE-5935-4B0A-9072-3480FA47C1CA}" type="pres">
      <dgm:prSet presAssocID="{FA4E2CD7-B2C2-4DC0-A53C-94B9F3A3D778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8C2A4D13-3142-4B77-A34F-DC4E12781C65}" type="presOf" srcId="{45C85848-FD87-4C52-9C7A-CFFEEA579B2D}" destId="{F4F08E41-017C-4627-84BD-7D6108EEDB82}" srcOrd="0" destOrd="0" presId="urn:microsoft.com/office/officeart/2005/8/layout/chevron1"/>
    <dgm:cxn modelId="{4D43AC30-1A3B-48E6-BFDF-F9A5D74E94F5}" type="presOf" srcId="{FA4E2CD7-B2C2-4DC0-A53C-94B9F3A3D778}" destId="{34C27ADE-5935-4B0A-9072-3480FA47C1CA}" srcOrd="0" destOrd="0" presId="urn:microsoft.com/office/officeart/2005/8/layout/chevron1"/>
    <dgm:cxn modelId="{ABB12179-4CA8-43BF-B828-669DB0F4E0A3}" srcId="{892D98CF-12F6-447A-8040-1010F35D0C04}" destId="{45C85848-FD87-4C52-9C7A-CFFEEA579B2D}" srcOrd="0" destOrd="0" parTransId="{91DACDC9-E4A1-4C04-B096-2A674E25C4FB}" sibTransId="{3ECBDDB0-04F1-4CFC-AA4A-7326BABE5185}"/>
    <dgm:cxn modelId="{72038894-C9F6-4661-94F3-5059BCAFCD5A}" type="presOf" srcId="{892D98CF-12F6-447A-8040-1010F35D0C04}" destId="{2D1DE865-A73D-4BAC-9F03-775499CA2E6F}" srcOrd="0" destOrd="0" presId="urn:microsoft.com/office/officeart/2005/8/layout/chevron1"/>
    <dgm:cxn modelId="{A89E6EE3-E669-4F7F-A3CD-32896118FB7E}" srcId="{892D98CF-12F6-447A-8040-1010F35D0C04}" destId="{FA4E2CD7-B2C2-4DC0-A53C-94B9F3A3D778}" srcOrd="1" destOrd="0" parTransId="{F8D58738-64EC-4F03-B50E-7C94F1BD258A}" sibTransId="{DFF97C9D-B490-4F90-B4C4-699D19D390BB}"/>
    <dgm:cxn modelId="{86B61F5C-9C36-43F9-B028-B342B42FD6DA}" type="presParOf" srcId="{2D1DE865-A73D-4BAC-9F03-775499CA2E6F}" destId="{F4F08E41-017C-4627-84BD-7D6108EEDB82}" srcOrd="0" destOrd="0" presId="urn:microsoft.com/office/officeart/2005/8/layout/chevron1"/>
    <dgm:cxn modelId="{DBE1D23C-90D2-458B-9D74-0E7803302BFE}" type="presParOf" srcId="{2D1DE865-A73D-4BAC-9F03-775499CA2E6F}" destId="{C7DE4B8A-F7BB-4E40-B619-728DFBC45AAF}" srcOrd="1" destOrd="0" presId="urn:microsoft.com/office/officeart/2005/8/layout/chevron1"/>
    <dgm:cxn modelId="{62DE0C60-B618-4E22-92E6-B34442222BF1}" type="presParOf" srcId="{2D1DE865-A73D-4BAC-9F03-775499CA2E6F}" destId="{34C27ADE-5935-4B0A-9072-3480FA47C1C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3D0F6-D343-4693-AE6B-FCC4C0168AE8}">
      <dsp:nvSpPr>
        <dsp:cNvPr id="0" name=""/>
        <dsp:cNvSpPr/>
      </dsp:nvSpPr>
      <dsp:spPr>
        <a:xfrm>
          <a:off x="1666837" y="8473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00306-3477-4EDE-9AD9-5B63A10B9EA6}">
      <dsp:nvSpPr>
        <dsp:cNvPr id="0" name=""/>
        <dsp:cNvSpPr/>
      </dsp:nvSpPr>
      <dsp:spPr>
        <a:xfrm>
          <a:off x="560139" y="2113074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Экспериментальные измерения</a:t>
          </a:r>
          <a:endParaRPr lang="en-US" sz="2400" kern="1200" dirty="0"/>
        </a:p>
      </dsp:txBody>
      <dsp:txXfrm>
        <a:off x="560139" y="2113074"/>
        <a:ext cx="4320000" cy="720000"/>
      </dsp:txXfrm>
    </dsp:sp>
    <dsp:sp modelId="{8AF27119-6ACD-4A06-AB92-5CC4DB49F164}">
      <dsp:nvSpPr>
        <dsp:cNvPr id="0" name=""/>
        <dsp:cNvSpPr/>
      </dsp:nvSpPr>
      <dsp:spPr>
        <a:xfrm>
          <a:off x="6742837" y="0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03AD8-2F0C-4D49-9E6C-14B3149233A7}">
      <dsp:nvSpPr>
        <dsp:cNvPr id="0" name=""/>
        <dsp:cNvSpPr/>
      </dsp:nvSpPr>
      <dsp:spPr>
        <a:xfrm>
          <a:off x="5717399" y="194035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Использование программ инженерного анализа</a:t>
          </a:r>
          <a:endParaRPr lang="en-US" sz="2400" kern="1200" dirty="0"/>
        </a:p>
      </dsp:txBody>
      <dsp:txXfrm>
        <a:off x="5717399" y="1940353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08E41-017C-4627-84BD-7D6108EEDB82}">
      <dsp:nvSpPr>
        <dsp:cNvPr id="0" name=""/>
        <dsp:cNvSpPr/>
      </dsp:nvSpPr>
      <dsp:spPr>
        <a:xfrm>
          <a:off x="9099" y="564965"/>
          <a:ext cx="5439723" cy="217588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Подобрать наиболее оптимальную и эффективную компоновку технологической системы – непростая задача. Конструктор способен допустить ошибку или сформировать не самый лучший вариант расположения термических источников при проектировании технологической систем.</a:t>
          </a:r>
          <a:endParaRPr lang="en-US" sz="1500" kern="1200" dirty="0"/>
        </a:p>
      </dsp:txBody>
      <dsp:txXfrm>
        <a:off x="1097044" y="564965"/>
        <a:ext cx="3263834" cy="2175889"/>
      </dsp:txXfrm>
    </dsp:sp>
    <dsp:sp modelId="{34C27ADE-5935-4B0A-9072-3480FA47C1CA}">
      <dsp:nvSpPr>
        <dsp:cNvPr id="0" name=""/>
        <dsp:cNvSpPr/>
      </dsp:nvSpPr>
      <dsp:spPr>
        <a:xfrm>
          <a:off x="4904851" y="564965"/>
          <a:ext cx="5439723" cy="217588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Внедрение искусственного интеллекта позволит исключить ошибки и повысить эффективность метода. </a:t>
          </a:r>
          <a:endParaRPr lang="en-US" sz="1500" kern="1200"/>
        </a:p>
      </dsp:txBody>
      <dsp:txXfrm>
        <a:off x="5992796" y="564965"/>
        <a:ext cx="3263834" cy="2175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701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6693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5456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10060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4320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2146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3258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8194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8621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9290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5756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0528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4571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6255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2409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0626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729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7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sasha.makeev.1104@mai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B29973F-3BFE-65ED-2B56-7F9996FED0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t="37296" b="6471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3476303-160A-4DC3-81F1-6072CCAEE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4000"/>
                </a:schemeClr>
              </a:gs>
              <a:gs pos="100000">
                <a:schemeClr val="bg2">
                  <a:lumMod val="40000"/>
                  <a:alpha val="66000"/>
                </a:scheme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2B1B090-BB76-4C46-9191-8857341C2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9272" y="1828800"/>
            <a:ext cx="8833456" cy="3200400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B0C09-9203-437B-B317-EAE1CF803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1533" y="2054269"/>
            <a:ext cx="8354862" cy="1771180"/>
          </a:xfrm>
        </p:spPr>
        <p:txBody>
          <a:bodyPr>
            <a:normAutofit/>
          </a:bodyPr>
          <a:lstStyle/>
          <a:p>
            <a:r>
              <a:rPr lang="ru-RU" sz="3000" dirty="0"/>
              <a:t>Подбор термостабильных компоновок </a:t>
            </a:r>
            <a:r>
              <a:rPr lang="ru-RU" sz="3000" dirty="0" err="1"/>
              <a:t>мрс</a:t>
            </a:r>
            <a:r>
              <a:rPr lang="ru-RU" sz="3000" dirty="0"/>
              <a:t> с использованием искусственного интеллекта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37CF59-1D0D-4F10-BFB7-97AD9BA2F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1533" y="3883069"/>
            <a:ext cx="8354863" cy="9672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200"/>
              <a:t>Студент: Макеев Александр</a:t>
            </a:r>
          </a:p>
          <a:p>
            <a:pPr>
              <a:lnSpc>
                <a:spcPct val="110000"/>
              </a:lnSpc>
            </a:pPr>
            <a:r>
              <a:rPr lang="ru-RU" sz="2200"/>
              <a:t>Группа: МТ1-81</a:t>
            </a:r>
          </a:p>
        </p:txBody>
      </p:sp>
    </p:spTree>
    <p:extLst>
      <p:ext uri="{BB962C8B-B14F-4D97-AF65-F5344CB8AC3E}">
        <p14:creationId xmlns:p14="http://schemas.microsoft.com/office/powerpoint/2010/main" val="390546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4">
            <a:extLst>
              <a:ext uri="{FF2B5EF4-FFF2-40B4-BE49-F238E27FC236}">
                <a16:creationId xmlns:a16="http://schemas.microsoft.com/office/drawing/2014/main" id="{7F2DC4EE-8139-4BAC-922E-87F6203D8BF3}"/>
              </a:ext>
            </a:extLst>
          </p:cNvPr>
          <p:cNvSpPr/>
          <p:nvPr/>
        </p:nvSpPr>
        <p:spPr>
          <a:xfrm>
            <a:off x="8585822" y="5110509"/>
            <a:ext cx="570454" cy="57045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905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dirty="0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1663C547-FE8B-432F-A1F6-01B06955FA31}"/>
              </a:ext>
            </a:extLst>
          </p:cNvPr>
          <p:cNvGrpSpPr/>
          <p:nvPr/>
        </p:nvGrpSpPr>
        <p:grpSpPr>
          <a:xfrm>
            <a:off x="3983018" y="2371411"/>
            <a:ext cx="4299858" cy="3713836"/>
            <a:chOff x="3331920" y="1608378"/>
            <a:chExt cx="5002934" cy="4321089"/>
          </a:xfrm>
          <a:scene3d>
            <a:camera prst="perspectiveRelaxedModerately" fov="0">
              <a:rot lat="19200000" lon="0" rev="0"/>
            </a:camera>
            <a:lightRig rig="balanced" dir="t"/>
          </a:scene3d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A45957B8-3457-494E-B26A-ABB131B17C69}"/>
                </a:ext>
              </a:extLst>
            </p:cNvPr>
            <p:cNvSpPr>
              <a:spLocks/>
            </p:cNvSpPr>
            <p:nvPr/>
          </p:nvSpPr>
          <p:spPr bwMode="auto">
            <a:xfrm rot="181664" flipH="1">
              <a:off x="3331920" y="4239812"/>
              <a:ext cx="1426285" cy="1610399"/>
            </a:xfrm>
            <a:custGeom>
              <a:avLst/>
              <a:gdLst>
                <a:gd name="T0" fmla="*/ 0 w 1078"/>
                <a:gd name="T1" fmla="*/ 686 h 1216"/>
                <a:gd name="T2" fmla="*/ 478 w 1078"/>
                <a:gd name="T3" fmla="*/ 1216 h 1216"/>
                <a:gd name="T4" fmla="*/ 1078 w 1078"/>
                <a:gd name="T5" fmla="*/ 112 h 1216"/>
                <a:gd name="T6" fmla="*/ 373 w 1078"/>
                <a:gd name="T7" fmla="*/ 0 h 1216"/>
                <a:gd name="T8" fmla="*/ 0 w 1078"/>
                <a:gd name="T9" fmla="*/ 686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8" h="1216">
                  <a:moveTo>
                    <a:pt x="0" y="686"/>
                  </a:moveTo>
                  <a:cubicBezTo>
                    <a:pt x="478" y="1216"/>
                    <a:pt x="478" y="1216"/>
                    <a:pt x="478" y="1216"/>
                  </a:cubicBezTo>
                  <a:cubicBezTo>
                    <a:pt x="790" y="935"/>
                    <a:pt x="1009" y="550"/>
                    <a:pt x="1078" y="112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30" y="271"/>
                    <a:pt x="194" y="511"/>
                    <a:pt x="0" y="6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p3d extrusionH="730250"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IN" sz="2800" dirty="0">
                  <a:solidFill>
                    <a:schemeClr val="bg1"/>
                  </a:solidFill>
                  <a:latin typeface="HelveticaNeue medium" panose="00000400000000000000" pitchFamily="2" charset="0"/>
                </a:rPr>
                <a:t>01</a:t>
              </a:r>
            </a:p>
          </p:txBody>
        </p:sp>
        <p:sp>
          <p:nvSpPr>
            <p:cNvPr id="6" name="Freeform 21">
              <a:extLst>
                <a:ext uri="{FF2B5EF4-FFF2-40B4-BE49-F238E27FC236}">
                  <a16:creationId xmlns:a16="http://schemas.microsoft.com/office/drawing/2014/main" id="{21E7EE44-8A29-43A0-8B7F-0E627DE40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561" y="2734615"/>
              <a:ext cx="1194114" cy="1647456"/>
            </a:xfrm>
            <a:custGeom>
              <a:avLst/>
              <a:gdLst>
                <a:gd name="connsiteX0" fmla="*/ 402520 w 1194114"/>
                <a:gd name="connsiteY0" fmla="*/ 0 h 1647456"/>
                <a:gd name="connsiteX1" fmla="*/ 4075 w 1194114"/>
                <a:gd name="connsiteY1" fmla="*/ 1217410 h 1647456"/>
                <a:gd name="connsiteX2" fmla="*/ 13342 w 1194114"/>
                <a:gd name="connsiteY2" fmla="*/ 1621447 h 1647456"/>
                <a:gd name="connsiteX3" fmla="*/ 449079 w 1194114"/>
                <a:gd name="connsiteY3" fmla="*/ 1575385 h 1647456"/>
                <a:gd name="connsiteX4" fmla="*/ 464248 w 1194114"/>
                <a:gd name="connsiteY4" fmla="*/ 1573781 h 1647456"/>
                <a:gd name="connsiteX5" fmla="*/ 519049 w 1194114"/>
                <a:gd name="connsiteY5" fmla="*/ 1647456 h 1647456"/>
                <a:gd name="connsiteX6" fmla="*/ 555421 w 1194114"/>
                <a:gd name="connsiteY6" fmla="*/ 1564143 h 1647456"/>
                <a:gd name="connsiteX7" fmla="*/ 556694 w 1194114"/>
                <a:gd name="connsiteY7" fmla="*/ 1564008 h 1647456"/>
                <a:gd name="connsiteX8" fmla="*/ 953194 w 1194114"/>
                <a:gd name="connsiteY8" fmla="*/ 1522094 h 1647456"/>
                <a:gd name="connsiteX9" fmla="*/ 946576 w 1194114"/>
                <a:gd name="connsiteY9" fmla="*/ 1310140 h 1647456"/>
                <a:gd name="connsiteX10" fmla="*/ 1194114 w 1194114"/>
                <a:gd name="connsiteY10" fmla="*/ 515313 h 1647456"/>
                <a:gd name="connsiteX11" fmla="*/ 402520 w 1194114"/>
                <a:gd name="connsiteY11" fmla="*/ 0 h 164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4114" h="1647456">
                  <a:moveTo>
                    <a:pt x="402520" y="0"/>
                  </a:moveTo>
                  <a:cubicBezTo>
                    <a:pt x="173514" y="352373"/>
                    <a:pt x="29226" y="767008"/>
                    <a:pt x="4075" y="1217410"/>
                  </a:cubicBezTo>
                  <a:cubicBezTo>
                    <a:pt x="-3867" y="1353855"/>
                    <a:pt x="104" y="1488976"/>
                    <a:pt x="13342" y="1621447"/>
                  </a:cubicBezTo>
                  <a:cubicBezTo>
                    <a:pt x="189564" y="1602818"/>
                    <a:pt x="332745" y="1587682"/>
                    <a:pt x="449079" y="1575385"/>
                  </a:cubicBezTo>
                  <a:lnTo>
                    <a:pt x="464248" y="1573781"/>
                  </a:lnTo>
                  <a:lnTo>
                    <a:pt x="519049" y="1647456"/>
                  </a:lnTo>
                  <a:lnTo>
                    <a:pt x="555421" y="1564143"/>
                  </a:lnTo>
                  <a:lnTo>
                    <a:pt x="556694" y="1564008"/>
                  </a:lnTo>
                  <a:cubicBezTo>
                    <a:pt x="953194" y="1522094"/>
                    <a:pt x="953194" y="1522094"/>
                    <a:pt x="953194" y="1522094"/>
                  </a:cubicBezTo>
                  <a:cubicBezTo>
                    <a:pt x="946576" y="1453209"/>
                    <a:pt x="943928" y="1382999"/>
                    <a:pt x="946576" y="1310140"/>
                  </a:cubicBezTo>
                  <a:cubicBezTo>
                    <a:pt x="955842" y="1017379"/>
                    <a:pt x="1045856" y="744488"/>
                    <a:pt x="1194114" y="515313"/>
                  </a:cubicBezTo>
                  <a:cubicBezTo>
                    <a:pt x="402520" y="0"/>
                    <a:pt x="402520" y="0"/>
                    <a:pt x="402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sp3d extrusionH="730250"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IN" sz="2800" dirty="0">
                  <a:solidFill>
                    <a:prstClr val="white"/>
                  </a:solidFill>
                  <a:latin typeface="HelveticaNeue medium" panose="00000400000000000000" pitchFamily="2" charset="0"/>
                </a:rPr>
                <a:t>02</a:t>
              </a:r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E133C3A3-4950-41B2-9DF2-D7F8DBCEA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153" y="1727100"/>
              <a:ext cx="1614083" cy="1529389"/>
            </a:xfrm>
            <a:custGeom>
              <a:avLst/>
              <a:gdLst>
                <a:gd name="connsiteX0" fmla="*/ 1321456 w 1614083"/>
                <a:gd name="connsiteY0" fmla="*/ 0 h 1529389"/>
                <a:gd name="connsiteX1" fmla="*/ 0 w 1614083"/>
                <a:gd name="connsiteY1" fmla="*/ 1014296 h 1529389"/>
                <a:gd name="connsiteX2" fmla="*/ 261361 w 1614083"/>
                <a:gd name="connsiteY2" fmla="*/ 1184317 h 1529389"/>
                <a:gd name="connsiteX3" fmla="*/ 365518 w 1614083"/>
                <a:gd name="connsiteY3" fmla="*/ 1252074 h 1529389"/>
                <a:gd name="connsiteX4" fmla="*/ 361330 w 1614083"/>
                <a:gd name="connsiteY4" fmla="*/ 1331625 h 1529389"/>
                <a:gd name="connsiteX5" fmla="*/ 432579 w 1614083"/>
                <a:gd name="connsiteY5" fmla="*/ 1295698 h 1529389"/>
                <a:gd name="connsiteX6" fmla="*/ 457768 w 1614083"/>
                <a:gd name="connsiteY6" fmla="*/ 1312084 h 1529389"/>
                <a:gd name="connsiteX7" fmla="*/ 791815 w 1614083"/>
                <a:gd name="connsiteY7" fmla="*/ 1529389 h 1529389"/>
                <a:gd name="connsiteX8" fmla="*/ 1614083 w 1614083"/>
                <a:gd name="connsiteY8" fmla="*/ 899096 h 1529389"/>
                <a:gd name="connsiteX9" fmla="*/ 1321456 w 1614083"/>
                <a:gd name="connsiteY9" fmla="*/ 0 h 152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4083" h="1529389">
                  <a:moveTo>
                    <a:pt x="1321456" y="0"/>
                  </a:moveTo>
                  <a:cubicBezTo>
                    <a:pt x="775925" y="177436"/>
                    <a:pt x="308517" y="538928"/>
                    <a:pt x="0" y="1014296"/>
                  </a:cubicBezTo>
                  <a:cubicBezTo>
                    <a:pt x="98977" y="1078683"/>
                    <a:pt x="185582" y="1135021"/>
                    <a:pt x="261361" y="1184317"/>
                  </a:cubicBezTo>
                  <a:lnTo>
                    <a:pt x="365518" y="1252074"/>
                  </a:lnTo>
                  <a:lnTo>
                    <a:pt x="361330" y="1331625"/>
                  </a:lnTo>
                  <a:lnTo>
                    <a:pt x="432579" y="1295698"/>
                  </a:lnTo>
                  <a:lnTo>
                    <a:pt x="457768" y="1312084"/>
                  </a:lnTo>
                  <a:cubicBezTo>
                    <a:pt x="791815" y="1529389"/>
                    <a:pt x="791815" y="1529389"/>
                    <a:pt x="791815" y="1529389"/>
                  </a:cubicBezTo>
                  <a:cubicBezTo>
                    <a:pt x="985134" y="1234105"/>
                    <a:pt x="1273788" y="1009000"/>
                    <a:pt x="1614083" y="899096"/>
                  </a:cubicBezTo>
                  <a:cubicBezTo>
                    <a:pt x="1321456" y="0"/>
                    <a:pt x="1321456" y="0"/>
                    <a:pt x="13214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sp3d extrusionH="730250"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IN" sz="2800" dirty="0">
                  <a:solidFill>
                    <a:prstClr val="white"/>
                  </a:solidFill>
                  <a:latin typeface="HelveticaNeue medium" panose="00000400000000000000" pitchFamily="2" charset="0"/>
                </a:rPr>
                <a:t>03</a:t>
              </a:r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75895552-C0ED-45E4-9239-569F784EA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704" y="1608378"/>
              <a:ext cx="1666863" cy="1048614"/>
            </a:xfrm>
            <a:custGeom>
              <a:avLst/>
              <a:gdLst>
                <a:gd name="connsiteX0" fmla="*/ 675839 w 1666862"/>
                <a:gd name="connsiteY0" fmla="*/ 1745 h 1048615"/>
                <a:gd name="connsiteX1" fmla="*/ 0 w 1666862"/>
                <a:gd name="connsiteY1" fmla="*/ 121998 h 1048615"/>
                <a:gd name="connsiteX2" fmla="*/ 135654 w 1666862"/>
                <a:gd name="connsiteY2" fmla="*/ 538711 h 1048615"/>
                <a:gd name="connsiteX3" fmla="*/ 139328 w 1666862"/>
                <a:gd name="connsiteY3" fmla="*/ 549997 h 1048615"/>
                <a:gd name="connsiteX4" fmla="*/ 80345 w 1666862"/>
                <a:gd name="connsiteY4" fmla="*/ 621856 h 1048615"/>
                <a:gd name="connsiteX5" fmla="*/ 167524 w 1666862"/>
                <a:gd name="connsiteY5" fmla="*/ 636612 h 1048615"/>
                <a:gd name="connsiteX6" fmla="*/ 169156 w 1666862"/>
                <a:gd name="connsiteY6" fmla="*/ 641628 h 1048615"/>
                <a:gd name="connsiteX7" fmla="*/ 292595 w 1666862"/>
                <a:gd name="connsiteY7" fmla="*/ 1020817 h 1048615"/>
                <a:gd name="connsiteX8" fmla="*/ 819530 w 1666862"/>
                <a:gd name="connsiteY8" fmla="*/ 946687 h 1048615"/>
                <a:gd name="connsiteX9" fmla="*/ 1327929 w 1666862"/>
                <a:gd name="connsiteY9" fmla="*/ 1048615 h 1048615"/>
                <a:gd name="connsiteX10" fmla="*/ 1666862 w 1666862"/>
                <a:gd name="connsiteY10" fmla="*/ 165682 h 1048615"/>
                <a:gd name="connsiteX11" fmla="*/ 912207 w 1666862"/>
                <a:gd name="connsiteY11" fmla="*/ 4185 h 1048615"/>
                <a:gd name="connsiteX12" fmla="*/ 675839 w 1666862"/>
                <a:gd name="connsiteY12" fmla="*/ 1745 h 104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6862" h="1048615">
                  <a:moveTo>
                    <a:pt x="675839" y="1745"/>
                  </a:moveTo>
                  <a:cubicBezTo>
                    <a:pt x="441623" y="10556"/>
                    <a:pt x="214481" y="52502"/>
                    <a:pt x="0" y="121998"/>
                  </a:cubicBezTo>
                  <a:cubicBezTo>
                    <a:pt x="54862" y="290527"/>
                    <a:pt x="99437" y="427456"/>
                    <a:pt x="135654" y="538711"/>
                  </a:cubicBezTo>
                  <a:lnTo>
                    <a:pt x="139328" y="549997"/>
                  </a:lnTo>
                  <a:lnTo>
                    <a:pt x="80345" y="621856"/>
                  </a:lnTo>
                  <a:lnTo>
                    <a:pt x="167524" y="636612"/>
                  </a:lnTo>
                  <a:lnTo>
                    <a:pt x="169156" y="641628"/>
                  </a:lnTo>
                  <a:cubicBezTo>
                    <a:pt x="292595" y="1020817"/>
                    <a:pt x="292595" y="1020817"/>
                    <a:pt x="292595" y="1020817"/>
                  </a:cubicBezTo>
                  <a:cubicBezTo>
                    <a:pt x="458089" y="966543"/>
                    <a:pt x="635500" y="940069"/>
                    <a:pt x="819530" y="946687"/>
                  </a:cubicBezTo>
                  <a:cubicBezTo>
                    <a:pt x="998264" y="951982"/>
                    <a:pt x="1169054" y="987723"/>
                    <a:pt x="1327929" y="1048615"/>
                  </a:cubicBezTo>
                  <a:cubicBezTo>
                    <a:pt x="1666862" y="165682"/>
                    <a:pt x="1666862" y="165682"/>
                    <a:pt x="1666862" y="165682"/>
                  </a:cubicBezTo>
                  <a:cubicBezTo>
                    <a:pt x="1431198" y="75667"/>
                    <a:pt x="1178322" y="20070"/>
                    <a:pt x="912207" y="4185"/>
                  </a:cubicBezTo>
                  <a:cubicBezTo>
                    <a:pt x="832769" y="-448"/>
                    <a:pt x="753911" y="-1192"/>
                    <a:pt x="675839" y="17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sp3d extrusionH="730250"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IN" sz="2800" dirty="0">
                  <a:solidFill>
                    <a:prstClr val="white"/>
                  </a:solidFill>
                  <a:latin typeface="HelveticaNeue medium" panose="00000400000000000000" pitchFamily="2" charset="0"/>
                </a:rPr>
                <a:t>04</a:t>
              </a:r>
            </a:p>
          </p:txBody>
        </p:sp>
        <p:sp>
          <p:nvSpPr>
            <p:cNvPr id="9" name="Freeform 24">
              <a:extLst>
                <a:ext uri="{FF2B5EF4-FFF2-40B4-BE49-F238E27FC236}">
                  <a16:creationId xmlns:a16="http://schemas.microsoft.com/office/drawing/2014/main" id="{75A8B49E-39F3-4B2C-8648-83C6BF6F3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692" y="1774548"/>
              <a:ext cx="1603036" cy="1555165"/>
            </a:xfrm>
            <a:custGeom>
              <a:avLst/>
              <a:gdLst>
                <a:gd name="connsiteX0" fmla="*/ 338875 w 1603036"/>
                <a:gd name="connsiteY0" fmla="*/ 0 h 1555166"/>
                <a:gd name="connsiteX1" fmla="*/ 181765 w 1603036"/>
                <a:gd name="connsiteY1" fmla="*/ 409289 h 1555166"/>
                <a:gd name="connsiteX2" fmla="*/ 178048 w 1603036"/>
                <a:gd name="connsiteY2" fmla="*/ 418971 h 1555166"/>
                <a:gd name="connsiteX3" fmla="*/ 96095 w 1603036"/>
                <a:gd name="connsiteY3" fmla="*/ 431680 h 1555166"/>
                <a:gd name="connsiteX4" fmla="*/ 148135 w 1603036"/>
                <a:gd name="connsiteY4" fmla="*/ 496898 h 1555166"/>
                <a:gd name="connsiteX5" fmla="*/ 142963 w 1603036"/>
                <a:gd name="connsiteY5" fmla="*/ 510372 h 1555166"/>
                <a:gd name="connsiteX6" fmla="*/ 0 w 1603036"/>
                <a:gd name="connsiteY6" fmla="*/ 882805 h 1555166"/>
                <a:gd name="connsiteX7" fmla="*/ 784972 w 1603036"/>
                <a:gd name="connsiteY7" fmla="*/ 1555166 h 1555166"/>
                <a:gd name="connsiteX8" fmla="*/ 1603036 w 1603036"/>
                <a:gd name="connsiteY8" fmla="*/ 1082660 h 1555166"/>
                <a:gd name="connsiteX9" fmla="*/ 338875 w 1603036"/>
                <a:gd name="connsiteY9" fmla="*/ 0 h 155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3036" h="1555166">
                  <a:moveTo>
                    <a:pt x="338875" y="0"/>
                  </a:moveTo>
                  <a:cubicBezTo>
                    <a:pt x="275336" y="165526"/>
                    <a:pt x="223710" y="300016"/>
                    <a:pt x="181765" y="409289"/>
                  </a:cubicBezTo>
                  <a:lnTo>
                    <a:pt x="178048" y="418971"/>
                  </a:lnTo>
                  <a:lnTo>
                    <a:pt x="96095" y="431680"/>
                  </a:lnTo>
                  <a:lnTo>
                    <a:pt x="148135" y="496898"/>
                  </a:lnTo>
                  <a:lnTo>
                    <a:pt x="142963" y="510372"/>
                  </a:lnTo>
                  <a:cubicBezTo>
                    <a:pt x="0" y="882805"/>
                    <a:pt x="0" y="882805"/>
                    <a:pt x="0" y="882805"/>
                  </a:cubicBezTo>
                  <a:cubicBezTo>
                    <a:pt x="332256" y="1011189"/>
                    <a:pt x="608916" y="1250751"/>
                    <a:pt x="784972" y="1555166"/>
                  </a:cubicBezTo>
                  <a:cubicBezTo>
                    <a:pt x="1603036" y="1082660"/>
                    <a:pt x="1603036" y="1082660"/>
                    <a:pt x="1603036" y="1082660"/>
                  </a:cubicBezTo>
                  <a:cubicBezTo>
                    <a:pt x="1321082" y="592949"/>
                    <a:pt x="876309" y="206473"/>
                    <a:pt x="3388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sp3d extrusionH="730250"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IN" sz="2800" dirty="0">
                  <a:solidFill>
                    <a:prstClr val="white"/>
                  </a:solidFill>
                  <a:latin typeface="HelveticaNeue medium" panose="00000400000000000000" pitchFamily="2" charset="0"/>
                </a:rPr>
                <a:t>05</a:t>
              </a:r>
            </a:p>
          </p:txBody>
        </p:sp>
        <p:sp>
          <p:nvSpPr>
            <p:cNvPr id="10" name="Freeform 34">
              <a:extLst>
                <a:ext uri="{FF2B5EF4-FFF2-40B4-BE49-F238E27FC236}">
                  <a16:creationId xmlns:a16="http://schemas.microsoft.com/office/drawing/2014/main" id="{81F22314-1E9E-45D9-A671-BC3DF54C5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1127" y="2846018"/>
              <a:ext cx="1443727" cy="3083449"/>
            </a:xfrm>
            <a:custGeom>
              <a:avLst/>
              <a:gdLst>
                <a:gd name="connsiteX0" fmla="*/ 1109815 w 1443727"/>
                <a:gd name="connsiteY0" fmla="*/ 0 h 3083449"/>
                <a:gd name="connsiteX1" fmla="*/ 1439513 w 1443727"/>
                <a:gd name="connsiteY1" fmla="*/ 1387227 h 3083449"/>
                <a:gd name="connsiteX2" fmla="*/ 1429252 w 1443727"/>
                <a:gd name="connsiteY2" fmla="*/ 1513308 h 3083449"/>
                <a:gd name="connsiteX3" fmla="*/ 1414528 w 1443727"/>
                <a:gd name="connsiteY3" fmla="*/ 1625952 h 3083449"/>
                <a:gd name="connsiteX4" fmla="*/ 1415862 w 1443727"/>
                <a:gd name="connsiteY4" fmla="*/ 1626164 h 3083449"/>
                <a:gd name="connsiteX5" fmla="*/ 770898 w 1443727"/>
                <a:gd name="connsiteY5" fmla="*/ 2942361 h 3083449"/>
                <a:gd name="connsiteX6" fmla="*/ 626899 w 1443727"/>
                <a:gd name="connsiteY6" fmla="*/ 3083449 h 3083449"/>
                <a:gd name="connsiteX7" fmla="*/ 456583 w 1443727"/>
                <a:gd name="connsiteY7" fmla="*/ 2594697 h 3083449"/>
                <a:gd name="connsiteX8" fmla="*/ 0 w 1443727"/>
                <a:gd name="connsiteY8" fmla="*/ 2376107 h 3083449"/>
                <a:gd name="connsiteX9" fmla="*/ 82145 w 1443727"/>
                <a:gd name="connsiteY9" fmla="*/ 2295479 h 3083449"/>
                <a:gd name="connsiteX10" fmla="*/ 460065 w 1443727"/>
                <a:gd name="connsiteY10" fmla="*/ 1594068 h 3083449"/>
                <a:gd name="connsiteX11" fmla="*/ 480808 w 1443727"/>
                <a:gd name="connsiteY11" fmla="*/ 1489351 h 3083449"/>
                <a:gd name="connsiteX12" fmla="*/ 479549 w 1443727"/>
                <a:gd name="connsiteY12" fmla="*/ 1489151 h 3083449"/>
                <a:gd name="connsiteX13" fmla="*/ 498086 w 1443727"/>
                <a:gd name="connsiteY13" fmla="*/ 1294569 h 3083449"/>
                <a:gd name="connsiteX14" fmla="*/ 291528 w 1443727"/>
                <a:gd name="connsiteY14" fmla="*/ 472557 h 3083449"/>
                <a:gd name="connsiteX15" fmla="*/ 636743 w 1443727"/>
                <a:gd name="connsiteY15" fmla="*/ 273197 h 3083449"/>
                <a:gd name="connsiteX16" fmla="*/ 673277 w 1443727"/>
                <a:gd name="connsiteY16" fmla="*/ 252099 h 3083449"/>
                <a:gd name="connsiteX17" fmla="*/ 673421 w 1443727"/>
                <a:gd name="connsiteY17" fmla="*/ 179207 h 3083449"/>
                <a:gd name="connsiteX18" fmla="*/ 736612 w 1443727"/>
                <a:gd name="connsiteY18" fmla="*/ 215523 h 3083449"/>
                <a:gd name="connsiteX19" fmla="*/ 839717 w 1443727"/>
                <a:gd name="connsiteY19" fmla="*/ 155981 h 3083449"/>
                <a:gd name="connsiteX20" fmla="*/ 1109815 w 1443727"/>
                <a:gd name="connsiteY20" fmla="*/ 0 h 308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43727" h="3083449">
                  <a:moveTo>
                    <a:pt x="1109815" y="0"/>
                  </a:moveTo>
                  <a:cubicBezTo>
                    <a:pt x="1345503" y="406373"/>
                    <a:pt x="1468643" y="884225"/>
                    <a:pt x="1439513" y="1387227"/>
                  </a:cubicBezTo>
                  <a:cubicBezTo>
                    <a:pt x="1436865" y="1429585"/>
                    <a:pt x="1433555" y="1471612"/>
                    <a:pt x="1429252" y="1513308"/>
                  </a:cubicBezTo>
                  <a:lnTo>
                    <a:pt x="1414528" y="1625952"/>
                  </a:lnTo>
                  <a:lnTo>
                    <a:pt x="1415862" y="1626164"/>
                  </a:lnTo>
                  <a:cubicBezTo>
                    <a:pt x="1335981" y="2133718"/>
                    <a:pt x="1104152" y="2587533"/>
                    <a:pt x="770898" y="2942361"/>
                  </a:cubicBezTo>
                  <a:lnTo>
                    <a:pt x="626899" y="3083449"/>
                  </a:lnTo>
                  <a:lnTo>
                    <a:pt x="456583" y="2594697"/>
                  </a:lnTo>
                  <a:lnTo>
                    <a:pt x="0" y="2376107"/>
                  </a:lnTo>
                  <a:lnTo>
                    <a:pt x="82145" y="2295479"/>
                  </a:lnTo>
                  <a:cubicBezTo>
                    <a:pt x="263423" y="2102100"/>
                    <a:pt x="396324" y="1861560"/>
                    <a:pt x="460065" y="1594068"/>
                  </a:cubicBezTo>
                  <a:lnTo>
                    <a:pt x="480808" y="1489351"/>
                  </a:lnTo>
                  <a:lnTo>
                    <a:pt x="479549" y="1489151"/>
                  </a:lnTo>
                  <a:cubicBezTo>
                    <a:pt x="488817" y="1425614"/>
                    <a:pt x="495438" y="1360753"/>
                    <a:pt x="498086" y="1294569"/>
                  </a:cubicBezTo>
                  <a:cubicBezTo>
                    <a:pt x="507355" y="995415"/>
                    <a:pt x="430558" y="713469"/>
                    <a:pt x="291528" y="472557"/>
                  </a:cubicBezTo>
                  <a:cubicBezTo>
                    <a:pt x="291528" y="472557"/>
                    <a:pt x="291528" y="472557"/>
                    <a:pt x="636743" y="273197"/>
                  </a:cubicBezTo>
                  <a:lnTo>
                    <a:pt x="673277" y="252099"/>
                  </a:lnTo>
                  <a:lnTo>
                    <a:pt x="673421" y="179207"/>
                  </a:lnTo>
                  <a:lnTo>
                    <a:pt x="736612" y="215523"/>
                  </a:lnTo>
                  <a:lnTo>
                    <a:pt x="839717" y="155981"/>
                  </a:lnTo>
                  <a:cubicBezTo>
                    <a:pt x="918029" y="110756"/>
                    <a:pt x="1007529" y="59070"/>
                    <a:pt x="1109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sp3d extrusionH="730250"/>
          </p:spPr>
          <p:txBody>
            <a:bodyPr vert="horz" wrap="square" lIns="91440" tIns="45720" rIns="0" bIns="28800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IN" sz="2800" dirty="0">
                  <a:solidFill>
                    <a:prstClr val="white"/>
                  </a:solidFill>
                  <a:latin typeface="HelveticaNeue medium" panose="00000400000000000000" pitchFamily="2" charset="0"/>
                </a:rPr>
                <a:t>   06</a:t>
              </a:r>
            </a:p>
          </p:txBody>
        </p:sp>
      </p:grpSp>
      <p:grpSp>
        <p:nvGrpSpPr>
          <p:cNvPr id="11" name="Group 59">
            <a:extLst>
              <a:ext uri="{FF2B5EF4-FFF2-40B4-BE49-F238E27FC236}">
                <a16:creationId xmlns:a16="http://schemas.microsoft.com/office/drawing/2014/main" id="{9E2C2C02-9B84-4B6B-BA5D-095DAD59831C}"/>
              </a:ext>
            </a:extLst>
          </p:cNvPr>
          <p:cNvGrpSpPr/>
          <p:nvPr/>
        </p:nvGrpSpPr>
        <p:grpSpPr>
          <a:xfrm>
            <a:off x="612720" y="3706183"/>
            <a:ext cx="5444109" cy="2873353"/>
            <a:chOff x="612720" y="3706183"/>
            <a:chExt cx="5444109" cy="28733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494A1A-3DE0-47E5-A051-535849B48DA0}"/>
                </a:ext>
              </a:extLst>
            </p:cNvPr>
            <p:cNvSpPr txBox="1"/>
            <p:nvPr/>
          </p:nvSpPr>
          <p:spPr>
            <a:xfrm flipH="1">
              <a:off x="612720" y="3706183"/>
              <a:ext cx="2327054" cy="59138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ru-RU" sz="1600" dirty="0">
                  <a:solidFill>
                    <a:schemeClr val="accent2"/>
                  </a:solidFill>
                  <a:latin typeface="HelveticaNeue light" panose="00000400000000000000" pitchFamily="2" charset="0"/>
                  <a:ea typeface="Lato" panose="020F0502020204030203" pitchFamily="34" charset="0"/>
                  <a:cs typeface="Segoe UI Light" panose="020B0502040204020203" pitchFamily="34" charset="0"/>
                </a:rPr>
                <a:t>Неточность настройки </a:t>
              </a:r>
            </a:p>
            <a:p>
              <a:r>
                <a:rPr lang="ru-RU" sz="1600" dirty="0">
                  <a:solidFill>
                    <a:schemeClr val="accent2"/>
                  </a:solidFill>
                  <a:latin typeface="HelveticaNeue light" panose="00000400000000000000" pitchFamily="2" charset="0"/>
                  <a:ea typeface="Lato" panose="020F0502020204030203" pitchFamily="34" charset="0"/>
                  <a:cs typeface="Segoe UI Light" panose="020B0502040204020203" pitchFamily="34" charset="0"/>
                </a:rPr>
                <a:t>станка и инструмента</a:t>
              </a:r>
              <a:endParaRPr lang="id-ID" sz="1600" dirty="0">
                <a:solidFill>
                  <a:schemeClr val="accent2"/>
                </a:solidFill>
                <a:latin typeface="HelveticaNeue light" panose="00000400000000000000" pitchFamily="2" charset="0"/>
                <a:ea typeface="Lato" panose="020F050202020403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DEB3E7-958B-4141-AC36-26D789D845EA}"/>
                </a:ext>
              </a:extLst>
            </p:cNvPr>
            <p:cNvSpPr txBox="1"/>
            <p:nvPr/>
          </p:nvSpPr>
          <p:spPr>
            <a:xfrm flipH="1">
              <a:off x="3746946" y="6117871"/>
              <a:ext cx="2309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12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Lorem ipsum</a:t>
              </a:r>
              <a:r>
                <a:rPr lang="ru-RU" sz="12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ста</a:t>
              </a:r>
              <a:r>
                <a:rPr lang="id-ID" sz="12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dolor sit amet put any tg here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14" name="Group 21">
            <a:extLst>
              <a:ext uri="{FF2B5EF4-FFF2-40B4-BE49-F238E27FC236}">
                <a16:creationId xmlns:a16="http://schemas.microsoft.com/office/drawing/2014/main" id="{E323E2CC-E83E-4DFD-BA16-58D243B5C696}"/>
              </a:ext>
            </a:extLst>
          </p:cNvPr>
          <p:cNvGrpSpPr/>
          <p:nvPr/>
        </p:nvGrpSpPr>
        <p:grpSpPr>
          <a:xfrm>
            <a:off x="3031343" y="3697815"/>
            <a:ext cx="570454" cy="570454"/>
            <a:chOff x="1600116" y="3047170"/>
            <a:chExt cx="570454" cy="570454"/>
          </a:xfrm>
        </p:grpSpPr>
        <p:sp>
          <p:nvSpPr>
            <p:cNvPr id="15" name="Oval 22">
              <a:extLst>
                <a:ext uri="{FF2B5EF4-FFF2-40B4-BE49-F238E27FC236}">
                  <a16:creationId xmlns:a16="http://schemas.microsoft.com/office/drawing/2014/main" id="{03C1850D-11D5-4DEF-A2F6-1B378205F8BB}"/>
                </a:ext>
              </a:extLst>
            </p:cNvPr>
            <p:cNvSpPr/>
            <p:nvPr/>
          </p:nvSpPr>
          <p:spPr>
            <a:xfrm>
              <a:off x="1600116" y="3047170"/>
              <a:ext cx="570454" cy="5704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algn="c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dirty="0"/>
            </a:p>
          </p:txBody>
        </p:sp>
        <p:grpSp>
          <p:nvGrpSpPr>
            <p:cNvPr id="16" name="Group 23">
              <a:extLst>
                <a:ext uri="{FF2B5EF4-FFF2-40B4-BE49-F238E27FC236}">
                  <a16:creationId xmlns:a16="http://schemas.microsoft.com/office/drawing/2014/main" id="{37C17B2C-E9E0-4A90-888E-98D6919CA9E0}"/>
                </a:ext>
              </a:extLst>
            </p:cNvPr>
            <p:cNvGrpSpPr/>
            <p:nvPr/>
          </p:nvGrpSpPr>
          <p:grpSpPr>
            <a:xfrm>
              <a:off x="1778981" y="3226034"/>
              <a:ext cx="212726" cy="212726"/>
              <a:chOff x="3498969" y="3049909"/>
              <a:chExt cx="464344" cy="464344"/>
            </a:xfrm>
            <a:solidFill>
              <a:schemeClr val="bg1"/>
            </a:solidFill>
          </p:grpSpPr>
          <p:sp>
            <p:nvSpPr>
              <p:cNvPr id="17" name="AutoShape 126">
                <a:extLst>
                  <a:ext uri="{FF2B5EF4-FFF2-40B4-BE49-F238E27FC236}">
                    <a16:creationId xmlns:a16="http://schemas.microsoft.com/office/drawing/2014/main" id="{C5DE5F7C-F590-4FE3-B7E2-8D86F0D35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969" y="304990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8" name="AutoShape 127">
                <a:extLst>
                  <a:ext uri="{FF2B5EF4-FFF2-40B4-BE49-F238E27FC236}">
                    <a16:creationId xmlns:a16="http://schemas.microsoft.com/office/drawing/2014/main" id="{78F6208E-5732-4027-AE96-60A56B4CD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7085" y="312214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9" name="Group 56">
            <a:extLst>
              <a:ext uri="{FF2B5EF4-FFF2-40B4-BE49-F238E27FC236}">
                <a16:creationId xmlns:a16="http://schemas.microsoft.com/office/drawing/2014/main" id="{ABB0569C-4104-41A2-AB3F-DC5330A244A4}"/>
              </a:ext>
            </a:extLst>
          </p:cNvPr>
          <p:cNvGrpSpPr/>
          <p:nvPr/>
        </p:nvGrpSpPr>
        <p:grpSpPr>
          <a:xfrm>
            <a:off x="9280362" y="3614341"/>
            <a:ext cx="2309883" cy="797227"/>
            <a:chOff x="9280362" y="3614341"/>
            <a:chExt cx="2309883" cy="79722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01F1F1-49A4-427B-B648-B898C5E33037}"/>
                </a:ext>
              </a:extLst>
            </p:cNvPr>
            <p:cNvSpPr txBox="1"/>
            <p:nvPr/>
          </p:nvSpPr>
          <p:spPr>
            <a:xfrm flipH="1">
              <a:off x="9280362" y="3614341"/>
              <a:ext cx="1579594" cy="36735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ru-RU" sz="1600" dirty="0">
                  <a:solidFill>
                    <a:schemeClr val="accent5"/>
                  </a:solidFill>
                  <a:latin typeface="HelveticaNeue light" panose="00000400000000000000" pitchFamily="2" charset="0"/>
                  <a:ea typeface="Lato" panose="020F0502020204030203" pitchFamily="34" charset="0"/>
                  <a:cs typeface="Segoe UI Light" panose="020B0502040204020203" pitchFamily="34" charset="0"/>
                </a:rPr>
                <a:t>Вибрации</a:t>
              </a:r>
              <a:endParaRPr lang="id-ID" sz="1600" dirty="0">
                <a:solidFill>
                  <a:schemeClr val="accent5"/>
                </a:solidFill>
                <a:latin typeface="HelveticaNeue light" panose="00000400000000000000" pitchFamily="2" charset="0"/>
                <a:ea typeface="Lato" panose="020F050202020403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6FFEA85-6064-48AA-801E-CC7C18FE8A12}"/>
                </a:ext>
              </a:extLst>
            </p:cNvPr>
            <p:cNvSpPr txBox="1"/>
            <p:nvPr/>
          </p:nvSpPr>
          <p:spPr>
            <a:xfrm flipH="1">
              <a:off x="9280362" y="3949903"/>
              <a:ext cx="2309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accent5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Быстропротекающие процессы в динамической системе.</a:t>
              </a:r>
              <a:endParaRPr lang="en-US" sz="1200" dirty="0">
                <a:solidFill>
                  <a:schemeClr val="accent5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23" name="Oval 27">
            <a:extLst>
              <a:ext uri="{FF2B5EF4-FFF2-40B4-BE49-F238E27FC236}">
                <a16:creationId xmlns:a16="http://schemas.microsoft.com/office/drawing/2014/main" id="{F7ED63E6-12CA-4720-95EC-E79C36EC7848}"/>
              </a:ext>
            </a:extLst>
          </p:cNvPr>
          <p:cNvSpPr/>
          <p:nvPr/>
        </p:nvSpPr>
        <p:spPr>
          <a:xfrm>
            <a:off x="8583963" y="3762115"/>
            <a:ext cx="570454" cy="57045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905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dirty="0"/>
          </a:p>
        </p:txBody>
      </p:sp>
      <p:grpSp>
        <p:nvGrpSpPr>
          <p:cNvPr id="28" name="Group 57">
            <a:extLst>
              <a:ext uri="{FF2B5EF4-FFF2-40B4-BE49-F238E27FC236}">
                <a16:creationId xmlns:a16="http://schemas.microsoft.com/office/drawing/2014/main" id="{434BC6FB-03D7-4DA1-8F28-776B79DC5F6C}"/>
              </a:ext>
            </a:extLst>
          </p:cNvPr>
          <p:cNvGrpSpPr/>
          <p:nvPr/>
        </p:nvGrpSpPr>
        <p:grpSpPr>
          <a:xfrm>
            <a:off x="8232257" y="2269380"/>
            <a:ext cx="2309883" cy="1012461"/>
            <a:chOff x="8220496" y="2289998"/>
            <a:chExt cx="2309883" cy="101246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082CDF-774E-43D3-9F5B-E5B2723B987F}"/>
                </a:ext>
              </a:extLst>
            </p:cNvPr>
            <p:cNvSpPr txBox="1"/>
            <p:nvPr/>
          </p:nvSpPr>
          <p:spPr>
            <a:xfrm flipH="1">
              <a:off x="8220496" y="2289998"/>
              <a:ext cx="1579594" cy="36735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ru-RU" sz="1600" dirty="0">
                  <a:solidFill>
                    <a:schemeClr val="accent4"/>
                  </a:solidFill>
                  <a:latin typeface="HelveticaNeue light" panose="00000400000000000000" pitchFamily="2" charset="0"/>
                  <a:ea typeface="Lato" panose="020F0502020204030203" pitchFamily="34" charset="0"/>
                  <a:cs typeface="Segoe UI Light" panose="020B0502040204020203" pitchFamily="34" charset="0"/>
                </a:rPr>
                <a:t>Износ оборудования </a:t>
              </a:r>
            </a:p>
            <a:p>
              <a:r>
                <a:rPr lang="ru-RU" sz="1600" dirty="0">
                  <a:solidFill>
                    <a:schemeClr val="accent4"/>
                  </a:solidFill>
                  <a:latin typeface="HelveticaNeue light" panose="00000400000000000000" pitchFamily="2" charset="0"/>
                  <a:ea typeface="Lato" panose="020F0502020204030203" pitchFamily="34" charset="0"/>
                  <a:cs typeface="Segoe UI Light" panose="020B0502040204020203" pitchFamily="34" charset="0"/>
                </a:rPr>
                <a:t>и инструмента</a:t>
              </a:r>
              <a:endParaRPr lang="id-ID" sz="1600" dirty="0">
                <a:solidFill>
                  <a:schemeClr val="accent4"/>
                </a:solidFill>
                <a:latin typeface="HelveticaNeue light" panose="00000400000000000000" pitchFamily="2" charset="0"/>
                <a:ea typeface="Lato" panose="020F050202020403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B93B8F1-6095-4F98-9FC9-030D963EFAFC}"/>
                </a:ext>
              </a:extLst>
            </p:cNvPr>
            <p:cNvSpPr txBox="1"/>
            <p:nvPr/>
          </p:nvSpPr>
          <p:spPr>
            <a:xfrm flipH="1">
              <a:off x="8220496" y="2840794"/>
              <a:ext cx="2309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Нарушение работоспособности изделия</a:t>
              </a:r>
              <a:endParaRPr lang="en-US" sz="1200" dirty="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31" name="Group 18">
            <a:extLst>
              <a:ext uri="{FF2B5EF4-FFF2-40B4-BE49-F238E27FC236}">
                <a16:creationId xmlns:a16="http://schemas.microsoft.com/office/drawing/2014/main" id="{61C7E604-3FA8-4CEC-B2D8-ACBD97593A25}"/>
              </a:ext>
            </a:extLst>
          </p:cNvPr>
          <p:cNvGrpSpPr/>
          <p:nvPr/>
        </p:nvGrpSpPr>
        <p:grpSpPr>
          <a:xfrm>
            <a:off x="7499230" y="2343379"/>
            <a:ext cx="570454" cy="570454"/>
            <a:chOff x="1600116" y="1988810"/>
            <a:chExt cx="570454" cy="570454"/>
          </a:xfrm>
        </p:grpSpPr>
        <p:sp>
          <p:nvSpPr>
            <p:cNvPr id="32" name="Oval 19">
              <a:extLst>
                <a:ext uri="{FF2B5EF4-FFF2-40B4-BE49-F238E27FC236}">
                  <a16:creationId xmlns:a16="http://schemas.microsoft.com/office/drawing/2014/main" id="{C93A2191-19AA-46B0-AF94-DC18676EEEDE}"/>
                </a:ext>
              </a:extLst>
            </p:cNvPr>
            <p:cNvSpPr/>
            <p:nvPr/>
          </p:nvSpPr>
          <p:spPr>
            <a:xfrm>
              <a:off x="1600116" y="1988810"/>
              <a:ext cx="570454" cy="57045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190500" algn="c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dirty="0"/>
            </a:p>
          </p:txBody>
        </p:sp>
        <p:sp>
          <p:nvSpPr>
            <p:cNvPr id="33" name="AutoShape 112">
              <a:extLst>
                <a:ext uri="{FF2B5EF4-FFF2-40B4-BE49-F238E27FC236}">
                  <a16:creationId xmlns:a16="http://schemas.microsoft.com/office/drawing/2014/main" id="{88343CEF-34E9-4DD2-9988-FDB30C8EA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980" y="2167492"/>
              <a:ext cx="212726" cy="213090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4" name="Group 58">
            <a:extLst>
              <a:ext uri="{FF2B5EF4-FFF2-40B4-BE49-F238E27FC236}">
                <a16:creationId xmlns:a16="http://schemas.microsoft.com/office/drawing/2014/main" id="{8E103141-AFE5-400E-A679-820D4FFE4519}"/>
              </a:ext>
            </a:extLst>
          </p:cNvPr>
          <p:cNvGrpSpPr/>
          <p:nvPr/>
        </p:nvGrpSpPr>
        <p:grpSpPr>
          <a:xfrm>
            <a:off x="719053" y="2243723"/>
            <a:ext cx="3352359" cy="1104621"/>
            <a:chOff x="706187" y="2091875"/>
            <a:chExt cx="3352359" cy="110462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78466D7-0F47-4100-B0EC-5EDA2CF390D1}"/>
                </a:ext>
              </a:extLst>
            </p:cNvPr>
            <p:cNvSpPr txBox="1"/>
            <p:nvPr/>
          </p:nvSpPr>
          <p:spPr>
            <a:xfrm flipH="1">
              <a:off x="706187" y="2091875"/>
              <a:ext cx="3352359" cy="764517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ru-RU" sz="1600" dirty="0">
                  <a:solidFill>
                    <a:schemeClr val="accent3"/>
                  </a:solidFill>
                  <a:latin typeface="HelveticaNeue light" panose="00000400000000000000" pitchFamily="2" charset="0"/>
                  <a:ea typeface="Lato" panose="020F0502020204030203" pitchFamily="34" charset="0"/>
                  <a:cs typeface="Segoe UI Light" panose="020B0502040204020203" pitchFamily="34" charset="0"/>
                </a:rPr>
                <a:t>Геометрическая неточность</a:t>
              </a:r>
            </a:p>
            <a:p>
              <a:r>
                <a:rPr lang="ru-RU" sz="1600" dirty="0">
                  <a:solidFill>
                    <a:schemeClr val="accent3"/>
                  </a:solidFill>
                  <a:latin typeface="HelveticaNeue light" panose="00000400000000000000" pitchFamily="2" charset="0"/>
                  <a:ea typeface="Lato" panose="020F0502020204030203" pitchFamily="34" charset="0"/>
                  <a:cs typeface="Segoe UI Light" panose="020B0502040204020203" pitchFamily="34" charset="0"/>
                </a:rPr>
                <a:t>металлорежущего оборудования</a:t>
              </a:r>
              <a:endParaRPr lang="id-ID" sz="1600" dirty="0">
                <a:solidFill>
                  <a:schemeClr val="accent3"/>
                </a:solidFill>
                <a:latin typeface="HelveticaNeue light" panose="00000400000000000000" pitchFamily="2" charset="0"/>
                <a:ea typeface="Lato" panose="020F050202020403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4817D13-7158-4101-8E2E-33008B2BE092}"/>
                </a:ext>
              </a:extLst>
            </p:cNvPr>
            <p:cNvSpPr txBox="1"/>
            <p:nvPr/>
          </p:nvSpPr>
          <p:spPr>
            <a:xfrm flipH="1">
              <a:off x="727784" y="2734831"/>
              <a:ext cx="2309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accent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Нарушение взаимного расположения узлов станка</a:t>
              </a:r>
              <a:endParaRPr lang="en-US" sz="1200" dirty="0">
                <a:solidFill>
                  <a:schemeClr val="accent3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37" name="Group 39">
            <a:extLst>
              <a:ext uri="{FF2B5EF4-FFF2-40B4-BE49-F238E27FC236}">
                <a16:creationId xmlns:a16="http://schemas.microsoft.com/office/drawing/2014/main" id="{46365A6D-B622-4480-BFE9-24A02C933BA0}"/>
              </a:ext>
            </a:extLst>
          </p:cNvPr>
          <p:cNvGrpSpPr/>
          <p:nvPr/>
        </p:nvGrpSpPr>
        <p:grpSpPr>
          <a:xfrm>
            <a:off x="4079481" y="2351512"/>
            <a:ext cx="4871202" cy="3142233"/>
            <a:chOff x="4422462" y="2239888"/>
            <a:chExt cx="4871202" cy="3142233"/>
          </a:xfrm>
        </p:grpSpPr>
        <p:sp>
          <p:nvSpPr>
            <p:cNvPr id="38" name="Oval 40">
              <a:extLst>
                <a:ext uri="{FF2B5EF4-FFF2-40B4-BE49-F238E27FC236}">
                  <a16:creationId xmlns:a16="http://schemas.microsoft.com/office/drawing/2014/main" id="{497B6622-BEA1-4A3C-AB34-899B08150BB0}"/>
                </a:ext>
              </a:extLst>
            </p:cNvPr>
            <p:cNvSpPr/>
            <p:nvPr/>
          </p:nvSpPr>
          <p:spPr>
            <a:xfrm>
              <a:off x="4422462" y="2239888"/>
              <a:ext cx="570454" cy="57045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190500" algn="c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dirty="0"/>
            </a:p>
          </p:txBody>
        </p:sp>
        <p:grpSp>
          <p:nvGrpSpPr>
            <p:cNvPr id="39" name="Group 41">
              <a:extLst>
                <a:ext uri="{FF2B5EF4-FFF2-40B4-BE49-F238E27FC236}">
                  <a16:creationId xmlns:a16="http://schemas.microsoft.com/office/drawing/2014/main" id="{EDD2E3D9-7717-4811-BCD1-0F08A2D9E43B}"/>
                </a:ext>
              </a:extLst>
            </p:cNvPr>
            <p:cNvGrpSpPr/>
            <p:nvPr/>
          </p:nvGrpSpPr>
          <p:grpSpPr>
            <a:xfrm>
              <a:off x="9131750" y="5146681"/>
              <a:ext cx="161914" cy="235440"/>
              <a:chOff x="19023553" y="8960398"/>
              <a:chExt cx="319881" cy="465138"/>
            </a:xfrm>
            <a:solidFill>
              <a:schemeClr val="bg1"/>
            </a:solidFill>
          </p:grpSpPr>
          <p:sp>
            <p:nvSpPr>
              <p:cNvPr id="40" name="AutoShape 30">
                <a:extLst>
                  <a:ext uri="{FF2B5EF4-FFF2-40B4-BE49-F238E27FC236}">
                    <a16:creationId xmlns:a16="http://schemas.microsoft.com/office/drawing/2014/main" id="{25321619-3C2A-4BE8-A776-04FE4F272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3553" y="8960398"/>
                <a:ext cx="319881" cy="465138"/>
              </a:xfrm>
              <a:custGeom>
                <a:avLst/>
                <a:gdLst>
                  <a:gd name="T0" fmla="*/ 10383 w 20767"/>
                  <a:gd name="T1" fmla="*/ 10800 h 21600"/>
                  <a:gd name="T2" fmla="*/ 10383 w 20767"/>
                  <a:gd name="T3" fmla="*/ 10800 h 21600"/>
                  <a:gd name="T4" fmla="*/ 10383 w 20767"/>
                  <a:gd name="T5" fmla="*/ 10800 h 21600"/>
                  <a:gd name="T6" fmla="*/ 10383 w 20767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67" h="21600">
                    <a:moveTo>
                      <a:pt x="18566" y="16551"/>
                    </a:moveTo>
                    <a:cubicBezTo>
                      <a:pt x="17960" y="18284"/>
                      <a:pt x="17274" y="20249"/>
                      <a:pt x="9436" y="20249"/>
                    </a:cubicBezTo>
                    <a:cubicBezTo>
                      <a:pt x="4711" y="20249"/>
                      <a:pt x="1888" y="17809"/>
                      <a:pt x="1888" y="15451"/>
                    </a:cubicBezTo>
                    <a:cubicBezTo>
                      <a:pt x="1888" y="13645"/>
                      <a:pt x="2349" y="12161"/>
                      <a:pt x="2835" y="10591"/>
                    </a:cubicBezTo>
                    <a:cubicBezTo>
                      <a:pt x="3454" y="8600"/>
                      <a:pt x="4088" y="6563"/>
                      <a:pt x="3813" y="3868"/>
                    </a:cubicBezTo>
                    <a:cubicBezTo>
                      <a:pt x="6723" y="6750"/>
                      <a:pt x="7759" y="10567"/>
                      <a:pt x="7759" y="10567"/>
                    </a:cubicBezTo>
                    <a:cubicBezTo>
                      <a:pt x="7759" y="10567"/>
                      <a:pt x="10468" y="7846"/>
                      <a:pt x="11196" y="6582"/>
                    </a:cubicBezTo>
                    <a:cubicBezTo>
                      <a:pt x="11755" y="7395"/>
                      <a:pt x="12267" y="10124"/>
                      <a:pt x="12267" y="12825"/>
                    </a:cubicBezTo>
                    <a:cubicBezTo>
                      <a:pt x="12267" y="12825"/>
                      <a:pt x="14773" y="11347"/>
                      <a:pt x="16653" y="9127"/>
                    </a:cubicBezTo>
                    <a:cubicBezTo>
                      <a:pt x="18632" y="11666"/>
                      <a:pt x="19346" y="14320"/>
                      <a:pt x="18566" y="16551"/>
                    </a:cubicBezTo>
                    <a:moveTo>
                      <a:pt x="16041" y="6075"/>
                    </a:moveTo>
                    <a:cubicBezTo>
                      <a:pt x="15982" y="7879"/>
                      <a:pt x="14088" y="9404"/>
                      <a:pt x="14088" y="9404"/>
                    </a:cubicBezTo>
                    <a:cubicBezTo>
                      <a:pt x="14088" y="6046"/>
                      <a:pt x="10380" y="3375"/>
                      <a:pt x="10380" y="3375"/>
                    </a:cubicBezTo>
                    <a:cubicBezTo>
                      <a:pt x="10380" y="3375"/>
                      <a:pt x="10330" y="5373"/>
                      <a:pt x="8452" y="7389"/>
                    </a:cubicBezTo>
                    <a:cubicBezTo>
                      <a:pt x="6574" y="2686"/>
                      <a:pt x="938" y="0"/>
                      <a:pt x="938" y="0"/>
                    </a:cubicBezTo>
                    <a:cubicBezTo>
                      <a:pt x="3756" y="7389"/>
                      <a:pt x="0" y="10076"/>
                      <a:pt x="0" y="15451"/>
                    </a:cubicBezTo>
                    <a:cubicBezTo>
                      <a:pt x="0" y="18604"/>
                      <a:pt x="3730" y="21599"/>
                      <a:pt x="9436" y="21599"/>
                    </a:cubicBezTo>
                    <a:cubicBezTo>
                      <a:pt x="17888" y="21599"/>
                      <a:pt x="19523" y="19379"/>
                      <a:pt x="20396" y="16878"/>
                    </a:cubicBezTo>
                    <a:cubicBezTo>
                      <a:pt x="21599" y="13436"/>
                      <a:pt x="19797" y="9432"/>
                      <a:pt x="16041" y="60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1" name="AutoShape 31">
                <a:extLst>
                  <a:ext uri="{FF2B5EF4-FFF2-40B4-BE49-F238E27FC236}">
                    <a16:creationId xmlns:a16="http://schemas.microsoft.com/office/drawing/2014/main" id="{65909870-36AA-4E23-9CB7-59CCF49E2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82291" y="9163598"/>
                <a:ext cx="205581" cy="166688"/>
              </a:xfrm>
              <a:custGeom>
                <a:avLst/>
                <a:gdLst>
                  <a:gd name="T0" fmla="*/ 10641 w 21282"/>
                  <a:gd name="T1" fmla="*/ 10800 h 21600"/>
                  <a:gd name="T2" fmla="*/ 10641 w 21282"/>
                  <a:gd name="T3" fmla="*/ 10800 h 21600"/>
                  <a:gd name="T4" fmla="*/ 10641 w 21282"/>
                  <a:gd name="T5" fmla="*/ 10800 h 21600"/>
                  <a:gd name="T6" fmla="*/ 10641 w 2128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82" h="21600">
                    <a:moveTo>
                      <a:pt x="20698" y="5891"/>
                    </a:moveTo>
                    <a:lnTo>
                      <a:pt x="19424" y="7749"/>
                    </a:lnTo>
                    <a:cubicBezTo>
                      <a:pt x="17846" y="10064"/>
                      <a:pt x="16352" y="12259"/>
                      <a:pt x="12365" y="14784"/>
                    </a:cubicBezTo>
                    <a:cubicBezTo>
                      <a:pt x="11794" y="12631"/>
                      <a:pt x="11275" y="10259"/>
                      <a:pt x="11275" y="6631"/>
                    </a:cubicBezTo>
                    <a:lnTo>
                      <a:pt x="11275" y="3408"/>
                    </a:lnTo>
                    <a:lnTo>
                      <a:pt x="9000" y="7893"/>
                    </a:lnTo>
                    <a:cubicBezTo>
                      <a:pt x="8233" y="9421"/>
                      <a:pt x="7598" y="10690"/>
                      <a:pt x="6649" y="12373"/>
                    </a:cubicBezTo>
                    <a:cubicBezTo>
                      <a:pt x="5211" y="8296"/>
                      <a:pt x="4195" y="5281"/>
                      <a:pt x="3422" y="2545"/>
                    </a:cubicBezTo>
                    <a:lnTo>
                      <a:pt x="2705" y="0"/>
                    </a:lnTo>
                    <a:lnTo>
                      <a:pt x="1926" y="2847"/>
                    </a:lnTo>
                    <a:cubicBezTo>
                      <a:pt x="936" y="6469"/>
                      <a:pt x="0" y="9891"/>
                      <a:pt x="0" y="18771"/>
                    </a:cubicBezTo>
                    <a:cubicBezTo>
                      <a:pt x="0" y="19292"/>
                      <a:pt x="333" y="19714"/>
                      <a:pt x="749" y="19714"/>
                    </a:cubicBezTo>
                    <a:cubicBezTo>
                      <a:pt x="1162" y="19714"/>
                      <a:pt x="1499" y="19292"/>
                      <a:pt x="1499" y="18771"/>
                    </a:cubicBezTo>
                    <a:cubicBezTo>
                      <a:pt x="1499" y="11964"/>
                      <a:pt x="2037" y="8594"/>
                      <a:pt x="2758" y="5681"/>
                    </a:cubicBezTo>
                    <a:cubicBezTo>
                      <a:pt x="3537" y="8174"/>
                      <a:pt x="4520" y="11009"/>
                      <a:pt x="5812" y="14638"/>
                    </a:cubicBezTo>
                    <a:lnTo>
                      <a:pt x="6339" y="16117"/>
                    </a:lnTo>
                    <a:lnTo>
                      <a:pt x="7100" y="14811"/>
                    </a:lnTo>
                    <a:cubicBezTo>
                      <a:pt x="8344" y="12681"/>
                      <a:pt x="9085" y="11248"/>
                      <a:pt x="9896" y="9638"/>
                    </a:cubicBezTo>
                    <a:cubicBezTo>
                      <a:pt x="10133" y="12428"/>
                      <a:pt x="10681" y="14428"/>
                      <a:pt x="11223" y="16408"/>
                    </a:cubicBezTo>
                    <a:lnTo>
                      <a:pt x="11495" y="17404"/>
                    </a:lnTo>
                    <a:lnTo>
                      <a:pt x="12253" y="16953"/>
                    </a:lnTo>
                    <a:cubicBezTo>
                      <a:pt x="16306" y="14531"/>
                      <a:pt x="18203" y="12327"/>
                      <a:pt x="19708" y="10211"/>
                    </a:cubicBezTo>
                    <a:cubicBezTo>
                      <a:pt x="19942" y="13727"/>
                      <a:pt x="19573" y="17574"/>
                      <a:pt x="18698" y="20305"/>
                    </a:cubicBezTo>
                    <a:cubicBezTo>
                      <a:pt x="18543" y="20787"/>
                      <a:pt x="18730" y="21336"/>
                      <a:pt x="19114" y="21531"/>
                    </a:cubicBezTo>
                    <a:cubicBezTo>
                      <a:pt x="19204" y="21577"/>
                      <a:pt x="19301" y="21599"/>
                      <a:pt x="19395" y="21599"/>
                    </a:cubicBezTo>
                    <a:cubicBezTo>
                      <a:pt x="19690" y="21599"/>
                      <a:pt x="19972" y="21377"/>
                      <a:pt x="20089" y="21008"/>
                    </a:cubicBezTo>
                    <a:cubicBezTo>
                      <a:pt x="21251" y="17380"/>
                      <a:pt x="21600" y="12213"/>
                      <a:pt x="20976" y="7841"/>
                    </a:cubicBezTo>
                    <a:cubicBezTo>
                      <a:pt x="20976" y="7841"/>
                      <a:pt x="20698" y="5891"/>
                      <a:pt x="20698" y="589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42" name="Group 60">
            <a:extLst>
              <a:ext uri="{FF2B5EF4-FFF2-40B4-BE49-F238E27FC236}">
                <a16:creationId xmlns:a16="http://schemas.microsoft.com/office/drawing/2014/main" id="{749899FB-5FB3-4735-AE16-D7758DF16379}"/>
              </a:ext>
            </a:extLst>
          </p:cNvPr>
          <p:cNvGrpSpPr/>
          <p:nvPr/>
        </p:nvGrpSpPr>
        <p:grpSpPr>
          <a:xfrm>
            <a:off x="494985" y="5110509"/>
            <a:ext cx="2417428" cy="1007362"/>
            <a:chOff x="522444" y="5110509"/>
            <a:chExt cx="2417428" cy="100736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7AF5B39-A515-4D39-B536-084D82D4059F}"/>
                </a:ext>
              </a:extLst>
            </p:cNvPr>
            <p:cNvSpPr txBox="1"/>
            <p:nvPr/>
          </p:nvSpPr>
          <p:spPr>
            <a:xfrm flipH="1">
              <a:off x="1314873" y="5110509"/>
              <a:ext cx="1579594" cy="36735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ru-RU" sz="1600" dirty="0">
                  <a:solidFill>
                    <a:schemeClr val="accent1"/>
                  </a:solidFill>
                  <a:latin typeface="HelveticaNeue light" panose="00000400000000000000" pitchFamily="2" charset="0"/>
                  <a:ea typeface="Lato" panose="020F0502020204030203" pitchFamily="34" charset="0"/>
                  <a:cs typeface="Segoe UI Light" panose="020B0502040204020203" pitchFamily="34" charset="0"/>
                </a:rPr>
                <a:t>Деформация заготовки</a:t>
              </a:r>
              <a:endParaRPr lang="id-ID" sz="1600" dirty="0">
                <a:solidFill>
                  <a:schemeClr val="accent1"/>
                </a:solidFill>
                <a:latin typeface="HelveticaNeue light" panose="00000400000000000000" pitchFamily="2" charset="0"/>
                <a:ea typeface="Lato" panose="020F050202020403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7BF042F-136C-44D8-A946-16D171B5CC3D}"/>
                </a:ext>
              </a:extLst>
            </p:cNvPr>
            <p:cNvSpPr txBox="1"/>
            <p:nvPr/>
          </p:nvSpPr>
          <p:spPr>
            <a:xfrm flipH="1">
              <a:off x="522444" y="5471540"/>
              <a:ext cx="24174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Деформация от сил закрепления, из-за перераспределения внутренних напряжений</a:t>
              </a:r>
              <a:endParaRPr lang="en-US" sz="120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45" name="Group 32">
            <a:extLst>
              <a:ext uri="{FF2B5EF4-FFF2-40B4-BE49-F238E27FC236}">
                <a16:creationId xmlns:a16="http://schemas.microsoft.com/office/drawing/2014/main" id="{4AB506B1-0C1B-4936-984C-703F00A093E0}"/>
              </a:ext>
            </a:extLst>
          </p:cNvPr>
          <p:cNvGrpSpPr/>
          <p:nvPr/>
        </p:nvGrpSpPr>
        <p:grpSpPr>
          <a:xfrm>
            <a:off x="3018481" y="5163890"/>
            <a:ext cx="570454" cy="570454"/>
            <a:chOff x="2985918" y="5163890"/>
            <a:chExt cx="570454" cy="570454"/>
          </a:xfrm>
        </p:grpSpPr>
        <p:sp>
          <p:nvSpPr>
            <p:cNvPr id="46" name="Oval 33">
              <a:extLst>
                <a:ext uri="{FF2B5EF4-FFF2-40B4-BE49-F238E27FC236}">
                  <a16:creationId xmlns:a16="http://schemas.microsoft.com/office/drawing/2014/main" id="{FCD4E74E-0D91-4D0F-99C4-759724FDBF6B}"/>
                </a:ext>
              </a:extLst>
            </p:cNvPr>
            <p:cNvSpPr/>
            <p:nvPr/>
          </p:nvSpPr>
          <p:spPr>
            <a:xfrm>
              <a:off x="2985918" y="5163890"/>
              <a:ext cx="570454" cy="5704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90500" algn="c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dirty="0"/>
            </a:p>
          </p:txBody>
        </p:sp>
        <p:grpSp>
          <p:nvGrpSpPr>
            <p:cNvPr id="47" name="Group 34">
              <a:extLst>
                <a:ext uri="{FF2B5EF4-FFF2-40B4-BE49-F238E27FC236}">
                  <a16:creationId xmlns:a16="http://schemas.microsoft.com/office/drawing/2014/main" id="{6E614D70-1D7D-4AA7-BCDC-D9A50D13C8D4}"/>
                </a:ext>
              </a:extLst>
            </p:cNvPr>
            <p:cNvGrpSpPr/>
            <p:nvPr/>
          </p:nvGrpSpPr>
          <p:grpSpPr>
            <a:xfrm>
              <a:off x="3198054" y="5342572"/>
              <a:ext cx="146182" cy="213090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48" name="AutoShape 113">
                <a:extLst>
                  <a:ext uri="{FF2B5EF4-FFF2-40B4-BE49-F238E27FC236}">
                    <a16:creationId xmlns:a16="http://schemas.microsoft.com/office/drawing/2014/main" id="{CBC2C328-541C-426F-948B-3D2B168BA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9" name="AutoShape 114">
                <a:extLst>
                  <a:ext uri="{FF2B5EF4-FFF2-40B4-BE49-F238E27FC236}">
                    <a16:creationId xmlns:a16="http://schemas.microsoft.com/office/drawing/2014/main" id="{B2599299-CBC1-4E30-9448-772B6453A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50" name="Group 50">
            <a:extLst>
              <a:ext uri="{FF2B5EF4-FFF2-40B4-BE49-F238E27FC236}">
                <a16:creationId xmlns:a16="http://schemas.microsoft.com/office/drawing/2014/main" id="{4BA134D6-68DC-4351-995B-3418C5B89FC3}"/>
              </a:ext>
            </a:extLst>
          </p:cNvPr>
          <p:cNvGrpSpPr/>
          <p:nvPr/>
        </p:nvGrpSpPr>
        <p:grpSpPr>
          <a:xfrm>
            <a:off x="9297531" y="5110509"/>
            <a:ext cx="2794941" cy="981893"/>
            <a:chOff x="9297531" y="5110509"/>
            <a:chExt cx="2794941" cy="981893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DBA503E-EEBF-4C78-BD67-554A661FF4E6}"/>
                </a:ext>
              </a:extLst>
            </p:cNvPr>
            <p:cNvSpPr txBox="1"/>
            <p:nvPr/>
          </p:nvSpPr>
          <p:spPr>
            <a:xfrm flipH="1">
              <a:off x="9297533" y="5110509"/>
              <a:ext cx="1579594" cy="36735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ru-RU" sz="1600" dirty="0">
                  <a:solidFill>
                    <a:schemeClr val="accent6"/>
                  </a:solidFill>
                  <a:latin typeface="HelveticaNeue light" panose="00000400000000000000" pitchFamily="2" charset="0"/>
                  <a:ea typeface="Lato" panose="020F0502020204030203" pitchFamily="34" charset="0"/>
                  <a:cs typeface="Segoe UI Light" panose="020B0502040204020203" pitchFamily="34" charset="0"/>
                </a:rPr>
                <a:t>Тепловые деформации</a:t>
              </a:r>
              <a:endParaRPr lang="id-ID" sz="1600" dirty="0">
                <a:solidFill>
                  <a:schemeClr val="accent6"/>
                </a:solidFill>
                <a:latin typeface="HelveticaNeue light" panose="00000400000000000000" pitchFamily="2" charset="0"/>
                <a:ea typeface="Lato" panose="020F050202020403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7424040-D02A-44C9-AD21-FAEFB595DA7C}"/>
                </a:ext>
              </a:extLst>
            </p:cNvPr>
            <p:cNvSpPr txBox="1"/>
            <p:nvPr/>
          </p:nvSpPr>
          <p:spPr>
            <a:xfrm flipH="1">
              <a:off x="9297531" y="5446071"/>
              <a:ext cx="27949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accent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Линейное расширение несущей системы станка, узлов и механизмов, инструмента и заготовки.</a:t>
              </a:r>
              <a:endParaRPr lang="en-US" sz="1200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56" name="Rectangle 53">
            <a:extLst>
              <a:ext uri="{FF2B5EF4-FFF2-40B4-BE49-F238E27FC236}">
                <a16:creationId xmlns:a16="http://schemas.microsoft.com/office/drawing/2014/main" id="{88512D81-81CD-41AD-98CE-4552D2319C2D}"/>
              </a:ext>
            </a:extLst>
          </p:cNvPr>
          <p:cNvSpPr/>
          <p:nvPr/>
        </p:nvSpPr>
        <p:spPr>
          <a:xfrm>
            <a:off x="1739525" y="588546"/>
            <a:ext cx="8634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85000"/>
                  </a:schemeClr>
                </a:solidFill>
                <a:latin typeface="+mj-lt"/>
                <a:cs typeface="Segoe UI" panose="020B0502040204020203" pitchFamily="34" charset="0"/>
              </a:rPr>
              <a:t>Точность в машиностроении</a:t>
            </a:r>
            <a:endParaRPr lang="en-US" sz="3600" dirty="0">
              <a:solidFill>
                <a:schemeClr val="tx1">
                  <a:lumMod val="85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6BCEE13-05B0-47D5-8FB6-A62EF69FA722}"/>
              </a:ext>
            </a:extLst>
          </p:cNvPr>
          <p:cNvSpPr txBox="1"/>
          <p:nvPr/>
        </p:nvSpPr>
        <p:spPr>
          <a:xfrm>
            <a:off x="1772469" y="1461417"/>
            <a:ext cx="8757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Основные источники погрешностей, влияющих на точность:</a:t>
            </a:r>
          </a:p>
        </p:txBody>
      </p:sp>
      <p:sp>
        <p:nvSpPr>
          <p:cNvPr id="64" name="AutoShape 123">
            <a:extLst>
              <a:ext uri="{FF2B5EF4-FFF2-40B4-BE49-F238E27FC236}">
                <a16:creationId xmlns:a16="http://schemas.microsoft.com/office/drawing/2014/main" id="{A1EE9C55-63EB-4CE5-A7D0-9588A4F44283}"/>
              </a:ext>
            </a:extLst>
          </p:cNvPr>
          <p:cNvSpPr>
            <a:spLocks/>
          </p:cNvSpPr>
          <p:nvPr/>
        </p:nvSpPr>
        <p:spPr bwMode="auto">
          <a:xfrm>
            <a:off x="4258698" y="2522425"/>
            <a:ext cx="212726" cy="2127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180" y="12132"/>
                </a:moveTo>
                <a:cubicBezTo>
                  <a:pt x="17710" y="12226"/>
                  <a:pt x="17327" y="12561"/>
                  <a:pt x="17170" y="13012"/>
                </a:cubicBezTo>
                <a:cubicBezTo>
                  <a:pt x="17083" y="13261"/>
                  <a:pt x="16981" y="13503"/>
                  <a:pt x="16868" y="13738"/>
                </a:cubicBezTo>
                <a:cubicBezTo>
                  <a:pt x="16658" y="14169"/>
                  <a:pt x="16694" y="14677"/>
                  <a:pt x="16959" y="15075"/>
                </a:cubicBezTo>
                <a:lnTo>
                  <a:pt x="18131" y="16833"/>
                </a:lnTo>
                <a:lnTo>
                  <a:pt x="16832" y="18132"/>
                </a:lnTo>
                <a:lnTo>
                  <a:pt x="15075" y="16960"/>
                </a:lnTo>
                <a:cubicBezTo>
                  <a:pt x="14850" y="16810"/>
                  <a:pt x="14589" y="16733"/>
                  <a:pt x="14326" y="16733"/>
                </a:cubicBezTo>
                <a:cubicBezTo>
                  <a:pt x="14126" y="16733"/>
                  <a:pt x="13924" y="16778"/>
                  <a:pt x="13738" y="16868"/>
                </a:cubicBezTo>
                <a:cubicBezTo>
                  <a:pt x="13504" y="16981"/>
                  <a:pt x="13262" y="17083"/>
                  <a:pt x="13012" y="17170"/>
                </a:cubicBezTo>
                <a:cubicBezTo>
                  <a:pt x="12561" y="17327"/>
                  <a:pt x="12226" y="17712"/>
                  <a:pt x="12133" y="18180"/>
                </a:cubicBezTo>
                <a:lnTo>
                  <a:pt x="11717" y="20249"/>
                </a:lnTo>
                <a:lnTo>
                  <a:pt x="9881" y="20249"/>
                </a:lnTo>
                <a:lnTo>
                  <a:pt x="9467" y="18180"/>
                </a:lnTo>
                <a:cubicBezTo>
                  <a:pt x="9373" y="17712"/>
                  <a:pt x="9039" y="17327"/>
                  <a:pt x="8588" y="17170"/>
                </a:cubicBezTo>
                <a:cubicBezTo>
                  <a:pt x="8339" y="17083"/>
                  <a:pt x="8096" y="16983"/>
                  <a:pt x="7861" y="16869"/>
                </a:cubicBezTo>
                <a:cubicBezTo>
                  <a:pt x="7675" y="16778"/>
                  <a:pt x="7474" y="16733"/>
                  <a:pt x="7273" y="16733"/>
                </a:cubicBezTo>
                <a:cubicBezTo>
                  <a:pt x="7011" y="16733"/>
                  <a:pt x="6750" y="16810"/>
                  <a:pt x="6525" y="16960"/>
                </a:cubicBezTo>
                <a:lnTo>
                  <a:pt x="4767" y="18132"/>
                </a:lnTo>
                <a:lnTo>
                  <a:pt x="3468" y="16833"/>
                </a:lnTo>
                <a:lnTo>
                  <a:pt x="4639" y="15075"/>
                </a:lnTo>
                <a:cubicBezTo>
                  <a:pt x="4904" y="14677"/>
                  <a:pt x="4939" y="14169"/>
                  <a:pt x="4732" y="13738"/>
                </a:cubicBezTo>
                <a:cubicBezTo>
                  <a:pt x="4618" y="13504"/>
                  <a:pt x="4516" y="13263"/>
                  <a:pt x="4429" y="13013"/>
                </a:cubicBezTo>
                <a:cubicBezTo>
                  <a:pt x="4273" y="12561"/>
                  <a:pt x="3888" y="12227"/>
                  <a:pt x="3419" y="12133"/>
                </a:cubicBezTo>
                <a:lnTo>
                  <a:pt x="1350" y="11718"/>
                </a:lnTo>
                <a:lnTo>
                  <a:pt x="1349" y="9882"/>
                </a:lnTo>
                <a:lnTo>
                  <a:pt x="3419" y="9468"/>
                </a:lnTo>
                <a:cubicBezTo>
                  <a:pt x="3888" y="9374"/>
                  <a:pt x="4273" y="9039"/>
                  <a:pt x="4429" y="8588"/>
                </a:cubicBezTo>
                <a:cubicBezTo>
                  <a:pt x="4516" y="8338"/>
                  <a:pt x="4617" y="8096"/>
                  <a:pt x="4731" y="7862"/>
                </a:cubicBezTo>
                <a:cubicBezTo>
                  <a:pt x="4940" y="7431"/>
                  <a:pt x="4905" y="6923"/>
                  <a:pt x="4639" y="6524"/>
                </a:cubicBezTo>
                <a:lnTo>
                  <a:pt x="3468" y="4767"/>
                </a:lnTo>
                <a:lnTo>
                  <a:pt x="4767" y="3468"/>
                </a:lnTo>
                <a:lnTo>
                  <a:pt x="6525" y="4639"/>
                </a:lnTo>
                <a:cubicBezTo>
                  <a:pt x="6750" y="4790"/>
                  <a:pt x="7011" y="4866"/>
                  <a:pt x="7273" y="4866"/>
                </a:cubicBezTo>
                <a:cubicBezTo>
                  <a:pt x="7474" y="4866"/>
                  <a:pt x="7674" y="4822"/>
                  <a:pt x="7861" y="4732"/>
                </a:cubicBezTo>
                <a:cubicBezTo>
                  <a:pt x="8095" y="4619"/>
                  <a:pt x="8337" y="4517"/>
                  <a:pt x="8586" y="4430"/>
                </a:cubicBezTo>
                <a:cubicBezTo>
                  <a:pt x="9039" y="4272"/>
                  <a:pt x="9373" y="3888"/>
                  <a:pt x="9467" y="3420"/>
                </a:cubicBezTo>
                <a:lnTo>
                  <a:pt x="9881" y="1350"/>
                </a:lnTo>
                <a:lnTo>
                  <a:pt x="11717" y="1350"/>
                </a:lnTo>
                <a:lnTo>
                  <a:pt x="12131" y="3420"/>
                </a:lnTo>
                <a:cubicBezTo>
                  <a:pt x="12225" y="3888"/>
                  <a:pt x="12560" y="4272"/>
                  <a:pt x="13012" y="4430"/>
                </a:cubicBezTo>
                <a:cubicBezTo>
                  <a:pt x="13261" y="4517"/>
                  <a:pt x="13502" y="4617"/>
                  <a:pt x="13737" y="4731"/>
                </a:cubicBezTo>
                <a:cubicBezTo>
                  <a:pt x="13924" y="4822"/>
                  <a:pt x="14125" y="4866"/>
                  <a:pt x="14326" y="4866"/>
                </a:cubicBezTo>
                <a:cubicBezTo>
                  <a:pt x="14589" y="4866"/>
                  <a:pt x="14850" y="4790"/>
                  <a:pt x="15075" y="4639"/>
                </a:cubicBezTo>
                <a:lnTo>
                  <a:pt x="16832" y="3468"/>
                </a:lnTo>
                <a:lnTo>
                  <a:pt x="18131" y="4767"/>
                </a:lnTo>
                <a:lnTo>
                  <a:pt x="16959" y="6524"/>
                </a:lnTo>
                <a:cubicBezTo>
                  <a:pt x="16694" y="6923"/>
                  <a:pt x="16660" y="7431"/>
                  <a:pt x="16867" y="7861"/>
                </a:cubicBezTo>
                <a:cubicBezTo>
                  <a:pt x="16980" y="8096"/>
                  <a:pt x="17083" y="8337"/>
                  <a:pt x="17170" y="8587"/>
                </a:cubicBezTo>
                <a:cubicBezTo>
                  <a:pt x="17327" y="9039"/>
                  <a:pt x="17710" y="9373"/>
                  <a:pt x="18180" y="9467"/>
                </a:cubicBezTo>
                <a:lnTo>
                  <a:pt x="20248" y="9882"/>
                </a:lnTo>
                <a:lnTo>
                  <a:pt x="20250" y="11718"/>
                </a:lnTo>
                <a:cubicBezTo>
                  <a:pt x="20250" y="11718"/>
                  <a:pt x="18180" y="12132"/>
                  <a:pt x="18180" y="12132"/>
                </a:cubicBezTo>
                <a:close/>
                <a:moveTo>
                  <a:pt x="20513" y="8558"/>
                </a:moveTo>
                <a:lnTo>
                  <a:pt x="18445" y="8143"/>
                </a:lnTo>
                <a:cubicBezTo>
                  <a:pt x="18341" y="7844"/>
                  <a:pt x="18218" y="7554"/>
                  <a:pt x="18082" y="7273"/>
                </a:cubicBezTo>
                <a:lnTo>
                  <a:pt x="19254" y="5516"/>
                </a:lnTo>
                <a:cubicBezTo>
                  <a:pt x="19611" y="4980"/>
                  <a:pt x="19540" y="4268"/>
                  <a:pt x="19085" y="3813"/>
                </a:cubicBezTo>
                <a:lnTo>
                  <a:pt x="17787" y="2514"/>
                </a:lnTo>
                <a:cubicBezTo>
                  <a:pt x="17526" y="2253"/>
                  <a:pt x="17181" y="2118"/>
                  <a:pt x="16831" y="2118"/>
                </a:cubicBezTo>
                <a:cubicBezTo>
                  <a:pt x="16573" y="2118"/>
                  <a:pt x="16312" y="2193"/>
                  <a:pt x="16084" y="2345"/>
                </a:cubicBezTo>
                <a:lnTo>
                  <a:pt x="14326" y="3516"/>
                </a:lnTo>
                <a:cubicBezTo>
                  <a:pt x="14044" y="3380"/>
                  <a:pt x="13754" y="3258"/>
                  <a:pt x="13455" y="3155"/>
                </a:cubicBezTo>
                <a:lnTo>
                  <a:pt x="13041" y="1085"/>
                </a:lnTo>
                <a:cubicBezTo>
                  <a:pt x="12916" y="454"/>
                  <a:pt x="12361" y="0"/>
                  <a:pt x="11717" y="0"/>
                </a:cubicBezTo>
                <a:lnTo>
                  <a:pt x="9881" y="0"/>
                </a:lnTo>
                <a:cubicBezTo>
                  <a:pt x="9238" y="0"/>
                  <a:pt x="8684" y="454"/>
                  <a:pt x="8557" y="1085"/>
                </a:cubicBezTo>
                <a:lnTo>
                  <a:pt x="8143" y="3155"/>
                </a:lnTo>
                <a:cubicBezTo>
                  <a:pt x="7843" y="3258"/>
                  <a:pt x="7554" y="3381"/>
                  <a:pt x="7273" y="3516"/>
                </a:cubicBezTo>
                <a:lnTo>
                  <a:pt x="5516" y="2345"/>
                </a:lnTo>
                <a:cubicBezTo>
                  <a:pt x="5287" y="2193"/>
                  <a:pt x="5026" y="2118"/>
                  <a:pt x="4767" y="2118"/>
                </a:cubicBezTo>
                <a:cubicBezTo>
                  <a:pt x="4419" y="2118"/>
                  <a:pt x="4073" y="2253"/>
                  <a:pt x="3812" y="2514"/>
                </a:cubicBezTo>
                <a:lnTo>
                  <a:pt x="2514" y="3813"/>
                </a:lnTo>
                <a:cubicBezTo>
                  <a:pt x="2059" y="4268"/>
                  <a:pt x="1988" y="4980"/>
                  <a:pt x="2345" y="5516"/>
                </a:cubicBezTo>
                <a:lnTo>
                  <a:pt x="3516" y="7273"/>
                </a:lnTo>
                <a:cubicBezTo>
                  <a:pt x="3380" y="7555"/>
                  <a:pt x="3258" y="7844"/>
                  <a:pt x="3154" y="8144"/>
                </a:cubicBezTo>
                <a:lnTo>
                  <a:pt x="1085" y="8558"/>
                </a:lnTo>
                <a:cubicBezTo>
                  <a:pt x="454" y="8684"/>
                  <a:pt x="0" y="9238"/>
                  <a:pt x="0" y="9882"/>
                </a:cubicBezTo>
                <a:lnTo>
                  <a:pt x="0" y="11718"/>
                </a:lnTo>
                <a:cubicBezTo>
                  <a:pt x="0" y="12361"/>
                  <a:pt x="454" y="12916"/>
                  <a:pt x="1085" y="13042"/>
                </a:cubicBezTo>
                <a:lnTo>
                  <a:pt x="3154" y="13456"/>
                </a:lnTo>
                <a:cubicBezTo>
                  <a:pt x="3258" y="13755"/>
                  <a:pt x="3380" y="14046"/>
                  <a:pt x="3516" y="14326"/>
                </a:cubicBezTo>
                <a:lnTo>
                  <a:pt x="2345" y="16083"/>
                </a:lnTo>
                <a:cubicBezTo>
                  <a:pt x="1988" y="16619"/>
                  <a:pt x="2059" y="17332"/>
                  <a:pt x="2514" y="17787"/>
                </a:cubicBezTo>
                <a:lnTo>
                  <a:pt x="3812" y="19086"/>
                </a:lnTo>
                <a:cubicBezTo>
                  <a:pt x="4073" y="19346"/>
                  <a:pt x="4419" y="19482"/>
                  <a:pt x="4767" y="19482"/>
                </a:cubicBezTo>
                <a:cubicBezTo>
                  <a:pt x="5026" y="19482"/>
                  <a:pt x="5287" y="19406"/>
                  <a:pt x="5516" y="19254"/>
                </a:cubicBezTo>
                <a:lnTo>
                  <a:pt x="7273" y="18083"/>
                </a:lnTo>
                <a:cubicBezTo>
                  <a:pt x="7554" y="18220"/>
                  <a:pt x="7843" y="18341"/>
                  <a:pt x="8143" y="18445"/>
                </a:cubicBezTo>
                <a:lnTo>
                  <a:pt x="8557" y="20514"/>
                </a:lnTo>
                <a:cubicBezTo>
                  <a:pt x="8684" y="21146"/>
                  <a:pt x="9238" y="21599"/>
                  <a:pt x="9881" y="21599"/>
                </a:cubicBezTo>
                <a:lnTo>
                  <a:pt x="11717" y="21599"/>
                </a:lnTo>
                <a:cubicBezTo>
                  <a:pt x="12361" y="21599"/>
                  <a:pt x="12916" y="21146"/>
                  <a:pt x="13041" y="20514"/>
                </a:cubicBezTo>
                <a:lnTo>
                  <a:pt x="13456" y="18445"/>
                </a:lnTo>
                <a:cubicBezTo>
                  <a:pt x="13755" y="18341"/>
                  <a:pt x="14046" y="18219"/>
                  <a:pt x="14326" y="18083"/>
                </a:cubicBezTo>
                <a:lnTo>
                  <a:pt x="16084" y="19254"/>
                </a:lnTo>
                <a:cubicBezTo>
                  <a:pt x="16312" y="19406"/>
                  <a:pt x="16573" y="19482"/>
                  <a:pt x="16831" y="19482"/>
                </a:cubicBezTo>
                <a:cubicBezTo>
                  <a:pt x="17181" y="19482"/>
                  <a:pt x="17526" y="19346"/>
                  <a:pt x="17787" y="19086"/>
                </a:cubicBezTo>
                <a:lnTo>
                  <a:pt x="19085" y="17787"/>
                </a:lnTo>
                <a:cubicBezTo>
                  <a:pt x="19540" y="17332"/>
                  <a:pt x="19611" y="16619"/>
                  <a:pt x="19254" y="16083"/>
                </a:cubicBezTo>
                <a:lnTo>
                  <a:pt x="18082" y="14326"/>
                </a:lnTo>
                <a:cubicBezTo>
                  <a:pt x="18219" y="14045"/>
                  <a:pt x="18341" y="13755"/>
                  <a:pt x="18445" y="13456"/>
                </a:cubicBezTo>
                <a:lnTo>
                  <a:pt x="20513" y="13042"/>
                </a:lnTo>
                <a:cubicBezTo>
                  <a:pt x="21145" y="12916"/>
                  <a:pt x="21599" y="12361"/>
                  <a:pt x="21599" y="11718"/>
                </a:cubicBezTo>
                <a:lnTo>
                  <a:pt x="21599" y="9882"/>
                </a:lnTo>
                <a:cubicBezTo>
                  <a:pt x="21599" y="9238"/>
                  <a:pt x="21145" y="8684"/>
                  <a:pt x="20513" y="855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65" name="AutoShape 124">
            <a:extLst>
              <a:ext uri="{FF2B5EF4-FFF2-40B4-BE49-F238E27FC236}">
                <a16:creationId xmlns:a16="http://schemas.microsoft.com/office/drawing/2014/main" id="{E17475FA-A952-4438-95FD-F657436F8A6E}"/>
              </a:ext>
            </a:extLst>
          </p:cNvPr>
          <p:cNvSpPr>
            <a:spLocks/>
          </p:cNvSpPr>
          <p:nvPr/>
        </p:nvSpPr>
        <p:spPr bwMode="auto">
          <a:xfrm>
            <a:off x="4318704" y="2582062"/>
            <a:ext cx="93090" cy="930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0250"/>
                </a:moveTo>
                <a:cubicBezTo>
                  <a:pt x="5580" y="20250"/>
                  <a:pt x="1350" y="16017"/>
                  <a:pt x="1350" y="10800"/>
                </a:cubicBezTo>
                <a:cubicBezTo>
                  <a:pt x="1350" y="5582"/>
                  <a:pt x="5580" y="1349"/>
                  <a:pt x="10800" y="1349"/>
                </a:cubicBezTo>
                <a:cubicBezTo>
                  <a:pt x="16016" y="1349"/>
                  <a:pt x="20250" y="5582"/>
                  <a:pt x="20250" y="10800"/>
                </a:cubicBezTo>
                <a:cubicBezTo>
                  <a:pt x="20250" y="16017"/>
                  <a:pt x="16016" y="20250"/>
                  <a:pt x="10800" y="20250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3"/>
                  <a:pt x="4836" y="21600"/>
                  <a:pt x="10800" y="21600"/>
                </a:cubicBezTo>
                <a:cubicBezTo>
                  <a:pt x="16763" y="21600"/>
                  <a:pt x="21599" y="16763"/>
                  <a:pt x="21599" y="10800"/>
                </a:cubicBezTo>
                <a:cubicBezTo>
                  <a:pt x="21599" y="4836"/>
                  <a:pt x="16763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66" name="AutoShape 125">
            <a:extLst>
              <a:ext uri="{FF2B5EF4-FFF2-40B4-BE49-F238E27FC236}">
                <a16:creationId xmlns:a16="http://schemas.microsoft.com/office/drawing/2014/main" id="{4E429AA2-F5D3-4D81-BF7C-40948417D70F}"/>
              </a:ext>
            </a:extLst>
          </p:cNvPr>
          <p:cNvSpPr>
            <a:spLocks/>
          </p:cNvSpPr>
          <p:nvPr/>
        </p:nvSpPr>
        <p:spPr bwMode="auto">
          <a:xfrm>
            <a:off x="4338336" y="2602060"/>
            <a:ext cx="53454" cy="534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8900"/>
                </a:moveTo>
                <a:cubicBezTo>
                  <a:pt x="6328" y="18900"/>
                  <a:pt x="2699" y="15271"/>
                  <a:pt x="2699" y="10800"/>
                </a:cubicBezTo>
                <a:cubicBezTo>
                  <a:pt x="2699" y="6329"/>
                  <a:pt x="6328" y="2700"/>
                  <a:pt x="10800" y="2700"/>
                </a:cubicBezTo>
                <a:cubicBezTo>
                  <a:pt x="15271" y="2700"/>
                  <a:pt x="18899" y="6329"/>
                  <a:pt x="18899" y="10800"/>
                </a:cubicBezTo>
                <a:cubicBezTo>
                  <a:pt x="18899" y="15271"/>
                  <a:pt x="15271" y="18900"/>
                  <a:pt x="10800" y="18900"/>
                </a:cubicBezTo>
                <a:moveTo>
                  <a:pt x="10800" y="0"/>
                </a:moveTo>
                <a:cubicBezTo>
                  <a:pt x="4830" y="0"/>
                  <a:pt x="0" y="4833"/>
                  <a:pt x="0" y="10800"/>
                </a:cubicBezTo>
                <a:cubicBezTo>
                  <a:pt x="0" y="16766"/>
                  <a:pt x="4830" y="21599"/>
                  <a:pt x="10800" y="21599"/>
                </a:cubicBezTo>
                <a:cubicBezTo>
                  <a:pt x="16764" y="21599"/>
                  <a:pt x="21600" y="16766"/>
                  <a:pt x="21600" y="10800"/>
                </a:cubicBezTo>
                <a:cubicBezTo>
                  <a:pt x="21600" y="4833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7C00E1A-70B9-4642-81CE-FBCB477A0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807" y="3888959"/>
            <a:ext cx="316765" cy="31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96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94E213D-3FA7-4D59-80B5-015897DCA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0F756-E66B-4088-B9E9-36E5B1B9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091" y="383689"/>
            <a:ext cx="4832465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Тепловые деформации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63BE23-20C0-4F37-860E-0892A4DE0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5229225" cy="5391150"/>
          </a:xfrm>
          <a:prstGeom prst="rect">
            <a:avLst/>
          </a:prstGeom>
          <a:solidFill>
            <a:schemeClr val="bg1"/>
          </a:solidFill>
          <a:ln w="190500" cap="sq">
            <a:solidFill>
              <a:schemeClr val="bg1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F5DDDB-D403-4B57-B6B9-9DACDDC92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72" y="1501833"/>
            <a:ext cx="4989429" cy="385433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49AB149-D0D3-42EA-8B4C-F39E213AE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5109182" cy="5258367"/>
          </a:xfrm>
          <a:prstGeom prst="rect">
            <a:avLst/>
          </a:prstGeom>
          <a:noFill/>
          <a:ln w="12700">
            <a:solidFill>
              <a:srgbClr val="2A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26BEC4-8F1E-4D90-84F1-8C4B40CC5B5C}"/>
              </a:ext>
            </a:extLst>
          </p:cNvPr>
          <p:cNvSpPr txBox="1"/>
          <p:nvPr/>
        </p:nvSpPr>
        <p:spPr>
          <a:xfrm>
            <a:off x="6435091" y="1710010"/>
            <a:ext cx="5391149" cy="3962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</a:pPr>
            <a:r>
              <a:rPr lang="en-US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Линейные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расширения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узлов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и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механизмов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приводят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к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изменению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относительного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положения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инструмента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и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заготовки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в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направлениях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линейных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осей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координат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(X, Y, Z) и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угловых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поворотов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вокруг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этих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осей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(A, B, C).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A5EE6B-5EDB-4DA6-BD2E-4D2D16B95459}"/>
              </a:ext>
            </a:extLst>
          </p:cNvPr>
          <p:cNvSpPr txBox="1"/>
          <p:nvPr/>
        </p:nvSpPr>
        <p:spPr>
          <a:xfrm>
            <a:off x="6583814" y="3673740"/>
            <a:ext cx="509370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Источники тепловых деформаций: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Процесс резания;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Трение движущихся узлов;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Электродвигатели;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Внешние факторы и пр.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66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A3260-3930-4B98-A141-BDD74709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55600"/>
            <a:ext cx="10353761" cy="1326321"/>
          </a:xfrm>
        </p:spPr>
        <p:txBody>
          <a:bodyPr>
            <a:normAutofit/>
          </a:bodyPr>
          <a:lstStyle/>
          <a:p>
            <a:r>
              <a:rPr lang="ru-RU" dirty="0"/>
              <a:t>Методы определения тепловых деформаций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2967DFF-7880-B989-8ED2-3227A69793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655274"/>
              </p:ext>
            </p:extLst>
          </p:nvPr>
        </p:nvGraphicFramePr>
        <p:xfrm>
          <a:off x="914400" y="1681921"/>
          <a:ext cx="10353675" cy="330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C80C2D6-9A9B-4223-9540-25ED2F7F587F}"/>
              </a:ext>
            </a:extLst>
          </p:cNvPr>
          <p:cNvSpPr txBox="1"/>
          <p:nvPr/>
        </p:nvSpPr>
        <p:spPr>
          <a:xfrm>
            <a:off x="1005840" y="4808112"/>
            <a:ext cx="5005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Термометры сопротивления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Термоэлектрические преобразователи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2BA5E0-A2B2-4FBA-A4E6-6EBADC85BA66}"/>
              </a:ext>
            </a:extLst>
          </p:cNvPr>
          <p:cNvSpPr txBox="1"/>
          <p:nvPr/>
        </p:nvSpPr>
        <p:spPr>
          <a:xfrm>
            <a:off x="7278602" y="4680914"/>
            <a:ext cx="292137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Ansys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Unigraphics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Nastran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Comsol</a:t>
            </a:r>
            <a:r>
              <a:rPr lang="en-US" sz="2000" dirty="0"/>
              <a:t> Multiphysics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Fidesys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8879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88F92-513E-433C-909F-B90E56D0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86267"/>
            <a:ext cx="3690408" cy="1700246"/>
          </a:xfrm>
        </p:spPr>
        <p:txBody>
          <a:bodyPr anchor="b">
            <a:normAutofit/>
          </a:bodyPr>
          <a:lstStyle/>
          <a:p>
            <a:pPr algn="l"/>
            <a:r>
              <a:rPr lang="ru-RU" sz="3200" dirty="0"/>
              <a:t>Ликвидация тепловых деформаций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238BD1-2215-4772-B09B-062B80FB0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096063"/>
            <a:ext cx="3690408" cy="402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Метод компоновки источников термических возмущений:</a:t>
            </a:r>
          </a:p>
          <a:p>
            <a:pPr marL="0" indent="0">
              <a:buNone/>
            </a:pPr>
            <a:r>
              <a:rPr lang="ru-RU" sz="1400" dirty="0"/>
              <a:t>Учитывая характеристики и законы линейного расширения каждого термического источника, появляется возможность сформировать положения рабочих узлов в конструкции таким образом, чтобы их термические возмущения взаимно компенсировались, а суммарное воздействие тепловых деформаций минимальным образом влияло на геометрическую точность станка. 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1007713-5891-46A9-BACA-FAD760FE2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8793" y="733425"/>
            <a:ext cx="6696075" cy="539115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BB6AA7-7EAD-4D3B-9335-B6E8BD7E6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3972" y="799817"/>
            <a:ext cx="656571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3E4928-1810-E8EF-F6A0-940EBE60EE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4" r="1329" b="1"/>
          <a:stretch/>
        </p:blipFill>
        <p:spPr>
          <a:xfrm>
            <a:off x="5042997" y="1217996"/>
            <a:ext cx="6118441" cy="4422008"/>
          </a:xfrm>
          <a:prstGeom prst="rect">
            <a:avLst/>
          </a:prstGeom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3852008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A17A7-82C1-309E-4460-F8CF4D3A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ru-RU" dirty="0"/>
              <a:t>Использование Искусственного интеллекта при выборе компоновки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12192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B2BA6C29-426D-7F49-8B22-06FA41396C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499740"/>
              </p:ext>
            </p:extLst>
          </p:nvPr>
        </p:nvGraphicFramePr>
        <p:xfrm>
          <a:off x="914400" y="2417233"/>
          <a:ext cx="10353675" cy="330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6246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DF301C-0A91-1E3A-59F8-AFC7EF2DBE06}"/>
              </a:ext>
            </a:extLst>
          </p:cNvPr>
          <p:cNvSpPr txBox="1"/>
          <p:nvPr/>
        </p:nvSpPr>
        <p:spPr>
          <a:xfrm>
            <a:off x="1344761" y="634181"/>
            <a:ext cx="9502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/>
              <a:t>Благодарю за внимание!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28612E-2733-F4A8-C935-DE9516EE7840}"/>
              </a:ext>
            </a:extLst>
          </p:cNvPr>
          <p:cNvSpPr txBox="1"/>
          <p:nvPr/>
        </p:nvSpPr>
        <p:spPr>
          <a:xfrm>
            <a:off x="782461" y="2584040"/>
            <a:ext cx="7675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Студент кафедры «Металлорежущие станки» Макеев Александр Алексеевич (МТ1-81)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91A5A7-7F1E-49C4-91CC-1AC1017069BA}"/>
              </a:ext>
            </a:extLst>
          </p:cNvPr>
          <p:cNvSpPr txBox="1"/>
          <p:nvPr/>
        </p:nvSpPr>
        <p:spPr>
          <a:xfrm>
            <a:off x="782461" y="3604489"/>
            <a:ext cx="7113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Почта: </a:t>
            </a:r>
            <a:r>
              <a:rPr lang="en-US" sz="3200" dirty="0">
                <a:hlinkClick r:id="rId2"/>
              </a:rPr>
              <a:t>sasha.makeev.1104@mail.ru</a:t>
            </a:r>
            <a:endParaRPr lang="en-US" sz="3200" dirty="0"/>
          </a:p>
          <a:p>
            <a:r>
              <a:rPr lang="ru-RU" sz="3200" dirty="0"/>
              <a:t>Тел: 8-958-631-46-91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7456A-39E2-BDC2-21F9-86BC9565D5C1}"/>
              </a:ext>
            </a:extLst>
          </p:cNvPr>
          <p:cNvSpPr txBox="1"/>
          <p:nvPr/>
        </p:nvSpPr>
        <p:spPr>
          <a:xfrm>
            <a:off x="782461" y="2060820"/>
            <a:ext cx="815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МГТУ имени Н. Э. Баумана, Москва, 2024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9AF1A3E-CF81-E795-9253-7F53991C3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322430"/>
            <a:ext cx="3223576" cy="38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732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149</TotalTime>
  <Words>314</Words>
  <Application>Microsoft Office PowerPoint</Application>
  <PresentationFormat>Широкоэкранный</PresentationFormat>
  <Paragraphs>54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Bookman Old Style</vt:lpstr>
      <vt:lpstr>Calibri</vt:lpstr>
      <vt:lpstr>Gill Sans</vt:lpstr>
      <vt:lpstr>HelveticaNeue light</vt:lpstr>
      <vt:lpstr>HelveticaNeue medium</vt:lpstr>
      <vt:lpstr>Rockwell</vt:lpstr>
      <vt:lpstr>Segoe UI Light</vt:lpstr>
      <vt:lpstr>Damask</vt:lpstr>
      <vt:lpstr>Подбор термостабильных компоновок мрс с использованием искусственного интеллекта</vt:lpstr>
      <vt:lpstr>Презентация PowerPoint</vt:lpstr>
      <vt:lpstr>Тепловые деформации</vt:lpstr>
      <vt:lpstr>Методы определения тепловых деформаций</vt:lpstr>
      <vt:lpstr>Ликвидация тепловых деформаций</vt:lpstr>
      <vt:lpstr>Использование Искусственного интеллекта при выборе компоновки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тепловых деформаций на точность технологической системы</dc:title>
  <dc:creator>Саша Макеев</dc:creator>
  <cp:lastModifiedBy>Саша Макеев</cp:lastModifiedBy>
  <cp:revision>6</cp:revision>
  <dcterms:created xsi:type="dcterms:W3CDTF">2024-02-20T20:12:39Z</dcterms:created>
  <dcterms:modified xsi:type="dcterms:W3CDTF">2024-03-10T11:09:33Z</dcterms:modified>
</cp:coreProperties>
</file>